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2.xml" ContentType="application/vnd.openxmlformats-officedocument.presentationml.notesSlide+xml"/>
  <Override PartName="/ppt/charts/chart5.xml" ContentType="application/vnd.openxmlformats-officedocument.drawingml.chart+xml"/>
  <Override PartName="/ppt/charts/style4.xml" ContentType="application/vnd.ms-office.chartstyle+xml"/>
  <Override PartName="/ppt/charts/colors4.xml" ContentType="application/vnd.ms-office.chartcolorstyle+xml"/>
  <Override PartName="/ppt/charts/chart6.xml" ContentType="application/vnd.openxmlformats-officedocument.drawingml.chart+xml"/>
  <Override PartName="/ppt/charts/style5.xml" ContentType="application/vnd.ms-office.chartstyle+xml"/>
  <Override PartName="/ppt/charts/colors5.xml" ContentType="application/vnd.ms-office.chartcolorstyle+xml"/>
  <Override PartName="/ppt/charts/chart7.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3.xml" ContentType="application/vnd.openxmlformats-officedocument.presentationml.notesSlide+xml"/>
  <Override PartName="/ppt/charts/chart8.xml" ContentType="application/vnd.openxmlformats-officedocument.drawingml.chart+xml"/>
  <Override PartName="/ppt/charts/style7.xml" ContentType="application/vnd.ms-office.chartstyle+xml"/>
  <Override PartName="/ppt/charts/colors7.xml" ContentType="application/vnd.ms-office.chartcolorstyle+xml"/>
  <Override PartName="/ppt/charts/chart9.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3"/>
  </p:notesMasterIdLst>
  <p:sldIdLst>
    <p:sldId id="256" r:id="rId3"/>
    <p:sldId id="434" r:id="rId4"/>
    <p:sldId id="435" r:id="rId5"/>
    <p:sldId id="437" r:id="rId6"/>
    <p:sldId id="433" r:id="rId7"/>
    <p:sldId id="438" r:id="rId8"/>
    <p:sldId id="436" r:id="rId9"/>
    <p:sldId id="439" r:id="rId10"/>
    <p:sldId id="425" r:id="rId11"/>
    <p:sldId id="440" r:id="rId12"/>
  </p:sldIdLst>
  <p:sldSz cx="12192000" cy="6858000"/>
  <p:notesSz cx="6858000" cy="91440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20E49"/>
    <a:srgbClr val="6D1141"/>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94660"/>
  </p:normalViewPr>
  <p:slideViewPr>
    <p:cSldViewPr snapToGrid="0">
      <p:cViewPr varScale="1">
        <p:scale>
          <a:sx n="120" d="100"/>
          <a:sy n="120" d="100"/>
        </p:scale>
        <p:origin x="200" y="32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notesMaster" Target="notesMasters/notesMaster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oleObject" Target="file:///E:\PLANEACI&#211;N\PRESENTACI&#211;N%20TRIMESTRAL\2025\Graficas%20Avance.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1" Type="http://schemas.openxmlformats.org/officeDocument/2006/relationships/oleObject" Target="file:///E:\PLANEACI&#211;N\PRESENTACI&#211;N%20TRIMESTRAL\2025\Graficas%20Avance.xlsx" TargetMode="External"/></Relationships>
</file>

<file path=ppt/charts/_rels/chart3.xml.rels><?xml version="1.0" encoding="UTF-8" standalone="yes"?>
<Relationships xmlns="http://schemas.openxmlformats.org/package/2006/relationships"><Relationship Id="rId3" Type="http://schemas.openxmlformats.org/officeDocument/2006/relationships/oleObject" Target="file:///E:\PLANEACI&#211;N\PRESENTACI&#211;N%20TRIMESTRAL\2025\Graficas%20Avance.xlsx" TargetMode="External"/><Relationship Id="rId2" Type="http://schemas.microsoft.com/office/2011/relationships/chartColorStyle" Target="colors2.xml"/><Relationship Id="rId1" Type="http://schemas.microsoft.com/office/2011/relationships/chartStyle" Target="style2.xml"/></Relationships>
</file>

<file path=ppt/charts/_rels/chart4.xml.rels><?xml version="1.0" encoding="UTF-8" standalone="yes"?>
<Relationships xmlns="http://schemas.openxmlformats.org/package/2006/relationships"><Relationship Id="rId3" Type="http://schemas.openxmlformats.org/officeDocument/2006/relationships/oleObject" Target="file:///E:\PLANEACI&#211;N\PRESENTACI&#211;N%20TRIMESTRAL\2025\Graficas%20Avance.xlsx" TargetMode="External"/><Relationship Id="rId2" Type="http://schemas.microsoft.com/office/2011/relationships/chartColorStyle" Target="colors3.xml"/><Relationship Id="rId1" Type="http://schemas.microsoft.com/office/2011/relationships/chartStyle" Target="style3.xml"/></Relationships>
</file>

<file path=ppt/charts/_rels/chart5.xml.rels><?xml version="1.0" encoding="UTF-8" standalone="yes"?>
<Relationships xmlns="http://schemas.openxmlformats.org/package/2006/relationships"><Relationship Id="rId3" Type="http://schemas.openxmlformats.org/officeDocument/2006/relationships/oleObject" Target="file:///E:\PLANEACI&#211;N\PRESENTACI&#211;N%20TRIMESTRAL\2025\Graficas%20Avance.xlsx" TargetMode="External"/><Relationship Id="rId2" Type="http://schemas.microsoft.com/office/2011/relationships/chartColorStyle" Target="colors4.xml"/><Relationship Id="rId1" Type="http://schemas.microsoft.com/office/2011/relationships/chartStyle" Target="style4.xml"/></Relationships>
</file>

<file path=ppt/charts/_rels/chart6.xml.rels><?xml version="1.0" encoding="UTF-8" standalone="yes"?>
<Relationships xmlns="http://schemas.openxmlformats.org/package/2006/relationships"><Relationship Id="rId3" Type="http://schemas.openxmlformats.org/officeDocument/2006/relationships/oleObject" Target="file:///E:\PLANEACI&#211;N\PRESENTACI&#211;N%20TRIMESTRAL\2025\Graficas%20Avance.xlsx" TargetMode="External"/><Relationship Id="rId2" Type="http://schemas.microsoft.com/office/2011/relationships/chartColorStyle" Target="colors5.xml"/><Relationship Id="rId1" Type="http://schemas.microsoft.com/office/2011/relationships/chartStyle" Target="style5.xml"/></Relationships>
</file>

<file path=ppt/charts/_rels/chart7.xml.rels><?xml version="1.0" encoding="UTF-8" standalone="yes"?>
<Relationships xmlns="http://schemas.openxmlformats.org/package/2006/relationships"><Relationship Id="rId3" Type="http://schemas.openxmlformats.org/officeDocument/2006/relationships/oleObject" Target="file:///E:\PLANEACI&#211;N\PRESENTACI&#211;N%20TRIMESTRAL\2025\Graficas%20Avance.xlsx" TargetMode="External"/><Relationship Id="rId2" Type="http://schemas.microsoft.com/office/2011/relationships/chartColorStyle" Target="colors6.xml"/><Relationship Id="rId1" Type="http://schemas.microsoft.com/office/2011/relationships/chartStyle" Target="style6.xml"/></Relationships>
</file>

<file path=ppt/charts/_rels/chart8.xml.rels><?xml version="1.0" encoding="UTF-8" standalone="yes"?>
<Relationships xmlns="http://schemas.openxmlformats.org/package/2006/relationships"><Relationship Id="rId3" Type="http://schemas.openxmlformats.org/officeDocument/2006/relationships/oleObject" Target="file:///E:\PLANEACI&#211;N\PRESENTACI&#211;N%20TRIMESTRAL\2025\Graficas%20Avance.xlsx" TargetMode="External"/><Relationship Id="rId2" Type="http://schemas.microsoft.com/office/2011/relationships/chartColorStyle" Target="colors7.xml"/><Relationship Id="rId1" Type="http://schemas.microsoft.com/office/2011/relationships/chartStyle" Target="style7.xml"/></Relationships>
</file>

<file path=ppt/charts/_rels/chart9.xml.rels><?xml version="1.0" encoding="UTF-8" standalone="yes"?>
<Relationships xmlns="http://schemas.openxmlformats.org/package/2006/relationships"><Relationship Id="rId3" Type="http://schemas.openxmlformats.org/officeDocument/2006/relationships/oleObject" Target="file:///E:\PLANEACI&#211;N\PRESENTACI&#211;N%20TRIMESTRAL\2025\Graficas%20Avance.xlsx" TargetMode="External"/><Relationship Id="rId2" Type="http://schemas.microsoft.com/office/2011/relationships/chartColorStyle" Target="colors8.xml"/><Relationship Id="rId1" Type="http://schemas.microsoft.com/office/2011/relationships/chartStyle" Target="style8.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1" i="0" baseline="0">
                <a:effectLst/>
              </a:rPr>
              <a:t>META PLANEADA Y ALCANZADA </a:t>
            </a:r>
            <a:endParaRPr lang="es-MX" sz="1200">
              <a:effectLst/>
            </a:endParaRPr>
          </a:p>
          <a:p>
            <a:pPr>
              <a:defRPr/>
            </a:pPr>
            <a:r>
              <a:rPr lang="es-MX" sz="1200" b="1" i="0" baseline="0">
                <a:effectLst/>
              </a:rPr>
              <a:t>EN UNIDADES Y PORCENTAJE DE AVANCE</a:t>
            </a:r>
            <a:endParaRPr lang="es-MX" sz="1200">
              <a:effectLst/>
            </a:endParaRPr>
          </a:p>
        </c:rich>
      </c:tx>
      <c:layout>
        <c:manualLayout>
          <c:xMode val="edge"/>
          <c:yMode val="edge"/>
          <c:x val="0.248875697784292"/>
          <c:y val="1.1970103935536609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'Proposito  2T23 (2)'!$B$4</c:f>
              <c:strCache>
                <c:ptCount val="1"/>
                <c:pt idx="0">
                  <c:v>Meta Planeada</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'Proposito  2T23 (2)'!$C$3</c:f>
              <c:strCache>
                <c:ptCount val="1"/>
                <c:pt idx="0">
                  <c:v>AFLUENCIA TURÍSTICA</c:v>
                </c:pt>
              </c:strCache>
            </c:strRef>
          </c:cat>
          <c:val>
            <c:numRef>
              <c:f>'Proposito  2T23 (2)'!$C$4</c:f>
              <c:numCache>
                <c:formatCode>0.00</c:formatCode>
                <c:ptCount val="1"/>
                <c:pt idx="0">
                  <c:v>1200000</c:v>
                </c:pt>
              </c:numCache>
            </c:numRef>
          </c:val>
          <c:extLst>
            <c:ext xmlns:c16="http://schemas.microsoft.com/office/drawing/2014/chart" uri="{C3380CC4-5D6E-409C-BE32-E72D297353CC}">
              <c16:uniqueId val="{00000000-2EF2-4C34-89A2-C32406B7CE60}"/>
            </c:ext>
          </c:extLst>
        </c:ser>
        <c:ser>
          <c:idx val="1"/>
          <c:order val="1"/>
          <c:tx>
            <c:strRef>
              <c:f>'Proposito  2T23 (2)'!$B$5</c:f>
              <c:strCache>
                <c:ptCount val="1"/>
                <c:pt idx="0">
                  <c:v>Meta Alcanzada</c:v>
                </c:pt>
              </c:strCache>
            </c:strRef>
          </c:tx>
          <c:spPr>
            <a:solidFill>
              <a:schemeClr val="accent4">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'Proposito  2T23 (2)'!$C$3</c:f>
              <c:strCache>
                <c:ptCount val="1"/>
                <c:pt idx="0">
                  <c:v>AFLUENCIA TURÍSTICA</c:v>
                </c:pt>
              </c:strCache>
            </c:strRef>
          </c:cat>
          <c:val>
            <c:numRef>
              <c:f>'Proposito  2T23 (2)'!$C$5</c:f>
              <c:numCache>
                <c:formatCode>0.00</c:formatCode>
                <c:ptCount val="1"/>
                <c:pt idx="0">
                  <c:v>1520398</c:v>
                </c:pt>
              </c:numCache>
            </c:numRef>
          </c:val>
          <c:extLst>
            <c:ext xmlns:c16="http://schemas.microsoft.com/office/drawing/2014/chart" uri="{C3380CC4-5D6E-409C-BE32-E72D297353CC}">
              <c16:uniqueId val="{00000001-2EF2-4C34-89A2-C32406B7CE60}"/>
            </c:ext>
          </c:extLst>
        </c:ser>
        <c:dLbls>
          <c:showLegendKey val="0"/>
          <c:showVal val="1"/>
          <c:showCatName val="0"/>
          <c:showSerName val="0"/>
          <c:showPercent val="0"/>
          <c:showBubbleSize val="0"/>
        </c:dLbls>
        <c:gapWidth val="219"/>
        <c:axId val="-882936432"/>
        <c:axId val="-882935344"/>
      </c:barChart>
      <c:lineChart>
        <c:grouping val="standard"/>
        <c:varyColors val="0"/>
        <c:ser>
          <c:idx val="2"/>
          <c:order val="2"/>
          <c:tx>
            <c:v>Porcentaje de avance</c:v>
          </c:tx>
          <c:spPr>
            <a:ln w="28575" cap="rnd">
              <a:solidFill>
                <a:schemeClr val="accent3"/>
              </a:solidFill>
              <a:round/>
            </a:ln>
            <a:effectLst/>
          </c:spPr>
          <c:marker>
            <c:symbol val="none"/>
          </c:marker>
          <c:dLbls>
            <c:dLbl>
              <c:idx val="0"/>
              <c:layout>
                <c:manualLayout>
                  <c:x val="7.7284147348952198E-2"/>
                  <c:y val="-5.7356402750939534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2EF2-4C34-89A2-C32406B7CE60}"/>
                </c:ext>
              </c:extLst>
            </c:dLbl>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'Proposito  2T23 (2)'!$C$3</c:f>
              <c:strCache>
                <c:ptCount val="1"/>
                <c:pt idx="0">
                  <c:v>AFLUENCIA TURÍSTICA</c:v>
                </c:pt>
              </c:strCache>
            </c:strRef>
          </c:cat>
          <c:val>
            <c:numRef>
              <c:f>'Proposito  2T23 (2)'!$C$6</c:f>
              <c:numCache>
                <c:formatCode>0.00%</c:formatCode>
                <c:ptCount val="1"/>
                <c:pt idx="0">
                  <c:v>1.2669983333333332</c:v>
                </c:pt>
              </c:numCache>
            </c:numRef>
          </c:val>
          <c:smooth val="0"/>
          <c:extLst>
            <c:ext xmlns:c16="http://schemas.microsoft.com/office/drawing/2014/chart" uri="{C3380CC4-5D6E-409C-BE32-E72D297353CC}">
              <c16:uniqueId val="{00000003-2EF2-4C34-89A2-C32406B7CE60}"/>
            </c:ext>
          </c:extLst>
        </c:ser>
        <c:dLbls>
          <c:showLegendKey val="0"/>
          <c:showVal val="1"/>
          <c:showCatName val="0"/>
          <c:showSerName val="0"/>
          <c:showPercent val="0"/>
          <c:showBubbleSize val="0"/>
        </c:dLbls>
        <c:marker val="1"/>
        <c:smooth val="0"/>
        <c:axId val="1988497551"/>
        <c:axId val="1988513359"/>
      </c:lineChart>
      <c:catAx>
        <c:axId val="-882936432"/>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mn-cs"/>
              </a:defRPr>
            </a:pPr>
            <a:endParaRPr lang="es-MX"/>
          </a:p>
        </c:txPr>
        <c:crossAx val="-882935344"/>
        <c:crosses val="autoZero"/>
        <c:auto val="1"/>
        <c:lblAlgn val="ctr"/>
        <c:lblOffset val="100"/>
        <c:noMultiLvlLbl val="0"/>
      </c:catAx>
      <c:valAx>
        <c:axId val="-882935344"/>
        <c:scaling>
          <c:orientation val="minMax"/>
          <c:max val="2500000"/>
          <c:min val="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6432"/>
        <c:crosses val="autoZero"/>
        <c:crossBetween val="between"/>
        <c:majorUnit val="1000000"/>
      </c:valAx>
      <c:valAx>
        <c:axId val="1988513359"/>
        <c:scaling>
          <c:orientation val="minMax"/>
        </c:scaling>
        <c:delete val="0"/>
        <c:axPos val="r"/>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988497551"/>
        <c:crosses val="max"/>
        <c:crossBetween val="between"/>
      </c:valAx>
      <c:catAx>
        <c:axId val="1988497551"/>
        <c:scaling>
          <c:orientation val="minMax"/>
        </c:scaling>
        <c:delete val="1"/>
        <c:axPos val="b"/>
        <c:numFmt formatCode="General" sourceLinked="1"/>
        <c:majorTickMark val="out"/>
        <c:minorTickMark val="none"/>
        <c:tickLblPos val="nextTo"/>
        <c:crossAx val="1988513359"/>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1" i="0" baseline="0">
                <a:effectLst/>
              </a:rPr>
              <a:t>META PLANEADA Y ALCANZADA </a:t>
            </a:r>
            <a:endParaRPr lang="es-MX" sz="1200">
              <a:effectLst/>
            </a:endParaRPr>
          </a:p>
          <a:p>
            <a:pPr>
              <a:defRPr sz="1400" b="0" i="0" u="none" strike="noStrike" kern="1200" spc="0" baseline="0">
                <a:solidFill>
                  <a:schemeClr val="tx1">
                    <a:lumMod val="65000"/>
                    <a:lumOff val="35000"/>
                  </a:schemeClr>
                </a:solidFill>
                <a:latin typeface="+mn-lt"/>
                <a:ea typeface="+mn-ea"/>
                <a:cs typeface="+mn-cs"/>
              </a:defRPr>
            </a:pPr>
            <a:r>
              <a:rPr lang="es-MX" sz="1200" b="1" i="0" baseline="0">
                <a:effectLst/>
              </a:rPr>
              <a:t>EN UNIDADES Y PORCENTAJE DE AVANCE</a:t>
            </a:r>
            <a:endParaRPr lang="es-MX" sz="1200">
              <a:effectLst/>
            </a:endParaRPr>
          </a:p>
        </c:rich>
      </c:tx>
      <c:layout>
        <c:manualLayout>
          <c:xMode val="edge"/>
          <c:yMode val="edge"/>
          <c:x val="0.248875697784292"/>
          <c:y val="1.1970103935536609E-2"/>
        </c:manualLayout>
      </c:layout>
      <c:overlay val="0"/>
      <c:spPr>
        <a:noFill/>
        <a:ln>
          <a:noFill/>
        </a:ln>
        <a:effectLst/>
      </c:spPr>
    </c:title>
    <c:autoTitleDeleted val="0"/>
    <c:plotArea>
      <c:layout/>
      <c:barChart>
        <c:barDir val="col"/>
        <c:grouping val="clustered"/>
        <c:varyColors val="0"/>
        <c:ser>
          <c:idx val="3"/>
          <c:order val="0"/>
          <c:tx>
            <c:strRef>
              <c:f>'Proposito  2T23 (2)'!$B$20</c:f>
              <c:strCache>
                <c:ptCount val="1"/>
                <c:pt idx="0">
                  <c:v>Meta Planeada</c:v>
                </c:pt>
              </c:strCache>
            </c:strRef>
          </c:tx>
          <c:spPr>
            <a:solidFill>
              <a:schemeClr val="accent4"/>
            </a:solidFill>
          </c:spPr>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'Proposito  2T23 (2)'!$C$19</c:f>
              <c:strCache>
                <c:ptCount val="1"/>
                <c:pt idx="0">
                  <c:v>OCUPACIÓN HOTELERA</c:v>
                </c:pt>
              </c:strCache>
            </c:strRef>
          </c:cat>
          <c:val>
            <c:numRef>
              <c:f>'Proposito  2T23 (2)'!$C$20</c:f>
              <c:numCache>
                <c:formatCode>0.00%</c:formatCode>
                <c:ptCount val="1"/>
                <c:pt idx="0">
                  <c:v>0.75</c:v>
                </c:pt>
              </c:numCache>
            </c:numRef>
          </c:val>
          <c:extLst>
            <c:ext xmlns:c16="http://schemas.microsoft.com/office/drawing/2014/chart" uri="{C3380CC4-5D6E-409C-BE32-E72D297353CC}">
              <c16:uniqueId val="{00000000-F16B-444A-B896-E89969165DFD}"/>
            </c:ext>
          </c:extLst>
        </c:ser>
        <c:ser>
          <c:idx val="4"/>
          <c:order val="1"/>
          <c:tx>
            <c:strRef>
              <c:f>'Proposito  2T23 (2)'!$B$21</c:f>
              <c:strCache>
                <c:ptCount val="1"/>
                <c:pt idx="0">
                  <c:v>Meta Alcanzada</c:v>
                </c:pt>
              </c:strCache>
            </c:strRef>
          </c:tx>
          <c:spPr>
            <a:solidFill>
              <a:schemeClr val="accent4">
                <a:lumMod val="60000"/>
                <a:lumOff val="40000"/>
              </a:schemeClr>
            </a:solidFill>
          </c:spPr>
          <c:invertIfNegative val="0"/>
          <c:dLbls>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showLeaderLines val="1"/>
              </c:ext>
            </c:extLst>
          </c:dLbls>
          <c:cat>
            <c:strRef>
              <c:f>'Proposito  2T23 (2)'!$C$19</c:f>
              <c:strCache>
                <c:ptCount val="1"/>
                <c:pt idx="0">
                  <c:v>OCUPACIÓN HOTELERA</c:v>
                </c:pt>
              </c:strCache>
            </c:strRef>
          </c:cat>
          <c:val>
            <c:numRef>
              <c:f>'Proposito  2T23 (2)'!$C$21</c:f>
              <c:numCache>
                <c:formatCode>0.00%</c:formatCode>
                <c:ptCount val="1"/>
                <c:pt idx="0">
                  <c:v>0.76229999999999998</c:v>
                </c:pt>
              </c:numCache>
            </c:numRef>
          </c:val>
          <c:extLst>
            <c:ext xmlns:c16="http://schemas.microsoft.com/office/drawing/2014/chart" uri="{C3380CC4-5D6E-409C-BE32-E72D297353CC}">
              <c16:uniqueId val="{00000001-F16B-444A-B896-E89969165DFD}"/>
            </c:ext>
          </c:extLst>
        </c:ser>
        <c:dLbls>
          <c:showLegendKey val="0"/>
          <c:showVal val="1"/>
          <c:showCatName val="0"/>
          <c:showSerName val="0"/>
          <c:showPercent val="0"/>
          <c:showBubbleSize val="0"/>
        </c:dLbls>
        <c:gapWidth val="219"/>
        <c:axId val="-882936432"/>
        <c:axId val="-882935344"/>
      </c:barChart>
      <c:lineChart>
        <c:grouping val="standard"/>
        <c:varyColors val="0"/>
        <c:ser>
          <c:idx val="2"/>
          <c:order val="2"/>
          <c:tx>
            <c:v>Porcentaje de avance</c:v>
          </c:tx>
          <c:spPr>
            <a:ln w="28575" cap="rnd">
              <a:solidFill>
                <a:schemeClr val="accent3"/>
              </a:solidFill>
              <a:round/>
            </a:ln>
            <a:effectLst/>
          </c:spPr>
          <c:marker>
            <c:symbol val="none"/>
          </c:marker>
          <c:dLbls>
            <c:dLbl>
              <c:idx val="0"/>
              <c:layout>
                <c:manualLayout>
                  <c:x val="7.7284147348952198E-2"/>
                  <c:y val="-5.7356402750939534E-2"/>
                </c:manualLayout>
              </c:layout>
              <c:tx>
                <c:rich>
                  <a:bodyPr/>
                  <a:lstStyle/>
                  <a:p>
                    <a:fld id="{A629F5F1-FFA3-4684-A816-851564E1E6B5}" type="CELLREF">
                      <a:rPr lang="en-US"/>
                      <a:pPr/>
                      <a:t>[CELLREF]</a:t>
                    </a:fld>
                    <a:endParaRPr lang="es-MX"/>
                  </a:p>
                </c:rich>
              </c:tx>
              <c:showLegendKey val="0"/>
              <c:showVal val="1"/>
              <c:showCatName val="0"/>
              <c:showSerName val="0"/>
              <c:showPercent val="0"/>
              <c:showBubbleSize val="0"/>
              <c:extLst>
                <c:ext xmlns:c15="http://schemas.microsoft.com/office/drawing/2012/chart" uri="{CE6537A1-D6FC-4f65-9D91-7224C49458BB}">
                  <c15:dlblFieldTable>
                    <c15:dlblFTEntry>
                      <c15:txfldGUID>{A629F5F1-FFA3-4684-A816-851564E1E6B5}</c15:txfldGUID>
                      <c15:f>'Proposito  2T23 (2)'!$C$22</c15:f>
                      <c15:dlblFieldTableCache>
                        <c:ptCount val="1"/>
                        <c:pt idx="0">
                          <c:v>101.64%</c:v>
                        </c:pt>
                      </c15:dlblFieldTableCache>
                    </c15:dlblFTEntry>
                  </c15:dlblFieldTable>
                  <c15:showDataLabelsRange val="0"/>
                </c:ext>
                <c:ext xmlns:c16="http://schemas.microsoft.com/office/drawing/2014/chart" uri="{C3380CC4-5D6E-409C-BE32-E72D297353CC}">
                  <c16:uniqueId val="{00000002-F16B-444A-B896-E89969165DFD}"/>
                </c:ext>
              </c:extLst>
            </c:dLbl>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'Proposito  2T23 (2)'!$C$3</c:f>
              <c:strCache>
                <c:ptCount val="1"/>
                <c:pt idx="0">
                  <c:v>AFLUENCIA TURÍSTICA</c:v>
                </c:pt>
              </c:strCache>
            </c:strRef>
          </c:cat>
          <c:val>
            <c:numRef>
              <c:f>'Proposito  2T23 (2)'!$C$6</c:f>
              <c:numCache>
                <c:formatCode>0.00%</c:formatCode>
                <c:ptCount val="1"/>
                <c:pt idx="0">
                  <c:v>1.2669983333333332</c:v>
                </c:pt>
              </c:numCache>
            </c:numRef>
          </c:val>
          <c:smooth val="0"/>
          <c:extLst>
            <c:ext xmlns:c16="http://schemas.microsoft.com/office/drawing/2014/chart" uri="{C3380CC4-5D6E-409C-BE32-E72D297353CC}">
              <c16:uniqueId val="{00000003-F16B-444A-B896-E89969165DFD}"/>
            </c:ext>
          </c:extLst>
        </c:ser>
        <c:dLbls>
          <c:showLegendKey val="0"/>
          <c:showVal val="1"/>
          <c:showCatName val="0"/>
          <c:showSerName val="0"/>
          <c:showPercent val="0"/>
          <c:showBubbleSize val="0"/>
        </c:dLbls>
        <c:marker val="1"/>
        <c:smooth val="0"/>
        <c:axId val="1988497551"/>
        <c:axId val="1988513359"/>
      </c:lineChart>
      <c:catAx>
        <c:axId val="-882936432"/>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mn-cs"/>
              </a:defRPr>
            </a:pPr>
            <a:endParaRPr lang="es-MX"/>
          </a:p>
        </c:txPr>
        <c:crossAx val="-882935344"/>
        <c:crosses val="autoZero"/>
        <c:auto val="1"/>
        <c:lblAlgn val="ctr"/>
        <c:lblOffset val="100"/>
        <c:noMultiLvlLbl val="0"/>
      </c:catAx>
      <c:valAx>
        <c:axId val="-882935344"/>
        <c:scaling>
          <c:orientation val="minMax"/>
          <c:max val="1"/>
          <c:min val="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itle>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6432"/>
        <c:crosses val="autoZero"/>
        <c:crossBetween val="between"/>
        <c:majorUnit val="0.1"/>
      </c:valAx>
      <c:valAx>
        <c:axId val="1988513359"/>
        <c:scaling>
          <c:orientation val="minMax"/>
        </c:scaling>
        <c:delete val="0"/>
        <c:axPos val="r"/>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988497551"/>
        <c:crosses val="max"/>
        <c:crossBetween val="between"/>
      </c:valAx>
      <c:catAx>
        <c:axId val="1988497551"/>
        <c:scaling>
          <c:orientation val="minMax"/>
        </c:scaling>
        <c:delete val="1"/>
        <c:axPos val="b"/>
        <c:numFmt formatCode="General" sourceLinked="1"/>
        <c:majorTickMark val="out"/>
        <c:minorTickMark val="none"/>
        <c:tickLblPos val="nextTo"/>
        <c:crossAx val="1988513359"/>
        <c:crosses val="autoZero"/>
        <c:auto val="1"/>
        <c:lblAlgn val="ctr"/>
        <c:lblOffset val="100"/>
        <c:noMultiLvlLbl val="0"/>
      </c:catAx>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txPr>
    <a:bodyPr/>
    <a:lstStyle/>
    <a:p>
      <a:pPr>
        <a:defRPr/>
      </a:pPr>
      <a:endParaRPr lang="es-MX"/>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1" i="0" baseline="0">
                <a:effectLst/>
              </a:rPr>
              <a:t>META PLANEADA Y ALCANZADA A NIVEL </a:t>
            </a:r>
            <a:r>
              <a:rPr lang="es-MX" sz="1200" b="1" i="0" baseline="0">
                <a:solidFill>
                  <a:srgbClr val="B48900"/>
                </a:solidFill>
                <a:effectLst/>
              </a:rPr>
              <a:t>COMPONENTE</a:t>
            </a:r>
            <a:r>
              <a:rPr lang="es-MX" sz="1200" b="1" i="0" baseline="0">
                <a:effectLst/>
              </a:rPr>
              <a:t> </a:t>
            </a:r>
            <a:endParaRPr lang="es-MX" sz="1200">
              <a:effectLst/>
            </a:endParaRPr>
          </a:p>
          <a:p>
            <a:pPr>
              <a:defRPr/>
            </a:pPr>
            <a:r>
              <a:rPr lang="es-MX" sz="1200" b="1" i="0" baseline="0">
                <a:effectLst/>
              </a:rPr>
              <a:t>EN UNIDADES Y PORCENTAJE DE AVANCE</a:t>
            </a:r>
            <a:endParaRPr lang="es-MX" sz="1200">
              <a:effectLst/>
            </a:endParaRPr>
          </a:p>
        </c:rich>
      </c:tx>
      <c:layout>
        <c:manualLayout>
          <c:xMode val="edge"/>
          <c:yMode val="edge"/>
          <c:x val="0.10669759759167233"/>
          <c:y val="4.2050668738075987E-3"/>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'COMP DPT'!$B$4</c:f>
              <c:strCache>
                <c:ptCount val="1"/>
                <c:pt idx="0">
                  <c:v>Meta Planeada</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'COMP DPT'!$C$3</c:f>
              <c:strCache>
                <c:ptCount val="1"/>
                <c:pt idx="0">
                  <c:v>EVENTOS TURÍSTICO REALIZADOS</c:v>
                </c:pt>
              </c:strCache>
            </c:strRef>
          </c:cat>
          <c:val>
            <c:numRef>
              <c:f>'COMP DPT'!$C$4</c:f>
              <c:numCache>
                <c:formatCode>0.00</c:formatCode>
                <c:ptCount val="1"/>
                <c:pt idx="0">
                  <c:v>3</c:v>
                </c:pt>
              </c:numCache>
            </c:numRef>
          </c:val>
          <c:extLst>
            <c:ext xmlns:c16="http://schemas.microsoft.com/office/drawing/2014/chart" uri="{C3380CC4-5D6E-409C-BE32-E72D297353CC}">
              <c16:uniqueId val="{00000000-E10C-42ED-BEBE-1D8BE16AB2DF}"/>
            </c:ext>
          </c:extLst>
        </c:ser>
        <c:ser>
          <c:idx val="1"/>
          <c:order val="1"/>
          <c:tx>
            <c:strRef>
              <c:f>'COMP DPT'!$B$5</c:f>
              <c:strCache>
                <c:ptCount val="1"/>
                <c:pt idx="0">
                  <c:v>Meta Alcanzada</c:v>
                </c:pt>
              </c:strCache>
            </c:strRef>
          </c:tx>
          <c:spPr>
            <a:solidFill>
              <a:schemeClr val="accent4">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'COMP DPT'!$C$3</c:f>
              <c:strCache>
                <c:ptCount val="1"/>
                <c:pt idx="0">
                  <c:v>EVENTOS TURÍSTICO REALIZADOS</c:v>
                </c:pt>
              </c:strCache>
            </c:strRef>
          </c:cat>
          <c:val>
            <c:numRef>
              <c:f>'COMP DPT'!$C$5</c:f>
              <c:numCache>
                <c:formatCode>0.00</c:formatCode>
                <c:ptCount val="1"/>
                <c:pt idx="0">
                  <c:v>2</c:v>
                </c:pt>
              </c:numCache>
            </c:numRef>
          </c:val>
          <c:extLst>
            <c:ext xmlns:c16="http://schemas.microsoft.com/office/drawing/2014/chart" uri="{C3380CC4-5D6E-409C-BE32-E72D297353CC}">
              <c16:uniqueId val="{00000001-E10C-42ED-BEBE-1D8BE16AB2DF}"/>
            </c:ext>
          </c:extLst>
        </c:ser>
        <c:dLbls>
          <c:showLegendKey val="0"/>
          <c:showVal val="1"/>
          <c:showCatName val="0"/>
          <c:showSerName val="0"/>
          <c:showPercent val="0"/>
          <c:showBubbleSize val="0"/>
        </c:dLbls>
        <c:gapWidth val="219"/>
        <c:axId val="-882936432"/>
        <c:axId val="-882935344"/>
      </c:barChart>
      <c:lineChart>
        <c:grouping val="standard"/>
        <c:varyColors val="0"/>
        <c:ser>
          <c:idx val="2"/>
          <c:order val="2"/>
          <c:tx>
            <c:v>Porcentaje de avance</c:v>
          </c:tx>
          <c:spPr>
            <a:ln w="28575" cap="rnd">
              <a:solidFill>
                <a:schemeClr val="accent3"/>
              </a:solidFill>
              <a:round/>
            </a:ln>
            <a:effectLst/>
          </c:spPr>
          <c:marker>
            <c:symbol val="none"/>
          </c:marker>
          <c:dLbls>
            <c:dLbl>
              <c:idx val="0"/>
              <c:layout>
                <c:manualLayout>
                  <c:x val="4.1739713030323061E-2"/>
                  <c:y val="-3.017884689578261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E10C-42ED-BEBE-1D8BE16AB2DF}"/>
                </c:ext>
              </c:extLst>
            </c:dLbl>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'COMP DPT'!$C$3</c:f>
              <c:strCache>
                <c:ptCount val="1"/>
                <c:pt idx="0">
                  <c:v>EVENTOS TURÍSTICO REALIZADOS</c:v>
                </c:pt>
              </c:strCache>
            </c:strRef>
          </c:cat>
          <c:val>
            <c:numRef>
              <c:f>'COMP DPT'!$C$6</c:f>
              <c:numCache>
                <c:formatCode>0.00%</c:formatCode>
                <c:ptCount val="1"/>
                <c:pt idx="0">
                  <c:v>0.66666666666666663</c:v>
                </c:pt>
              </c:numCache>
            </c:numRef>
          </c:val>
          <c:smooth val="0"/>
          <c:extLst>
            <c:ext xmlns:c16="http://schemas.microsoft.com/office/drawing/2014/chart" uri="{C3380CC4-5D6E-409C-BE32-E72D297353CC}">
              <c16:uniqueId val="{00000003-E10C-42ED-BEBE-1D8BE16AB2DF}"/>
            </c:ext>
          </c:extLst>
        </c:ser>
        <c:dLbls>
          <c:showLegendKey val="0"/>
          <c:showVal val="1"/>
          <c:showCatName val="0"/>
          <c:showSerName val="0"/>
          <c:showPercent val="0"/>
          <c:showBubbleSize val="0"/>
        </c:dLbls>
        <c:marker val="1"/>
        <c:smooth val="0"/>
        <c:axId val="1988497551"/>
        <c:axId val="1988513359"/>
      </c:lineChart>
      <c:catAx>
        <c:axId val="-882936432"/>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mn-cs"/>
              </a:defRPr>
            </a:pPr>
            <a:endParaRPr lang="es-MX"/>
          </a:p>
        </c:txPr>
        <c:crossAx val="-882935344"/>
        <c:crosses val="autoZero"/>
        <c:auto val="1"/>
        <c:lblAlgn val="ctr"/>
        <c:lblOffset val="100"/>
        <c:noMultiLvlLbl val="0"/>
      </c:catAx>
      <c:valAx>
        <c:axId val="-882935344"/>
        <c:scaling>
          <c:orientation val="minMax"/>
          <c:max val="10"/>
          <c:min val="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6432"/>
        <c:crosses val="autoZero"/>
        <c:crossBetween val="between"/>
        <c:majorUnit val="1"/>
        <c:minorUnit val="1"/>
      </c:valAx>
      <c:valAx>
        <c:axId val="1988513359"/>
        <c:scaling>
          <c:orientation val="minMax"/>
          <c:max val="1"/>
        </c:scaling>
        <c:delete val="0"/>
        <c:axPos val="r"/>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988497551"/>
        <c:crosses val="max"/>
        <c:crossBetween val="between"/>
      </c:valAx>
      <c:catAx>
        <c:axId val="1988497551"/>
        <c:scaling>
          <c:orientation val="minMax"/>
        </c:scaling>
        <c:delete val="1"/>
        <c:axPos val="b"/>
        <c:numFmt formatCode="General" sourceLinked="1"/>
        <c:majorTickMark val="out"/>
        <c:minorTickMark val="none"/>
        <c:tickLblPos val="nextTo"/>
        <c:crossAx val="1988513359"/>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1" i="0" baseline="0">
                <a:effectLst/>
              </a:rPr>
              <a:t>METAS PLANEADAS Y ALCANZADAS A NIVEL ACTIVIDAD </a:t>
            </a:r>
            <a:endParaRPr lang="es-MX" sz="1200">
              <a:effectLst/>
            </a:endParaRPr>
          </a:p>
          <a:p>
            <a:pPr>
              <a:defRPr/>
            </a:pPr>
            <a:r>
              <a:rPr lang="es-MX" sz="1200" b="1" i="0" baseline="0">
                <a:effectLst/>
              </a:rPr>
              <a:t>SEGUNDO TRIMESTRE 2025</a:t>
            </a:r>
            <a:endParaRPr lang="es-MX" sz="1200">
              <a:effectLst/>
            </a:endParaRPr>
          </a:p>
          <a:p>
            <a:pPr>
              <a:defRPr/>
            </a:pPr>
            <a:r>
              <a:rPr lang="es-MX" sz="1200" b="1" i="0" baseline="0">
                <a:effectLst/>
              </a:rPr>
              <a:t>EN UNIDADES Y PORCENTAJE DE AVANCE</a:t>
            </a:r>
            <a:endParaRPr lang="es-MX" sz="1200">
              <a:effectLst/>
            </a:endParaRPr>
          </a:p>
        </c:rich>
      </c:tx>
      <c:layout>
        <c:manualLayout>
          <c:xMode val="edge"/>
          <c:yMode val="edge"/>
          <c:x val="0.25461339359306495"/>
          <c:y val="2.6025925490697769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'ACT DPT'!$B$4</c:f>
              <c:strCache>
                <c:ptCount val="1"/>
                <c:pt idx="0">
                  <c:v>Meta Planeada</c:v>
                </c:pt>
              </c:strCache>
            </c:strRef>
          </c:tx>
          <c:spPr>
            <a:solidFill>
              <a:schemeClr val="accent4">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 DPT'!$C$3:$D$3</c:f>
              <c:strCache>
                <c:ptCount val="2"/>
                <c:pt idx="0">
                  <c:v>EVENTOS CULTURALES, SOCIALES E INCLUSIVOS REALIZADOS</c:v>
                </c:pt>
                <c:pt idx="1">
                  <c:v>EVENTOS DEPORTIVOS REALIZADOS Y DIFUNDIDOS</c:v>
                </c:pt>
              </c:strCache>
            </c:strRef>
          </c:cat>
          <c:val>
            <c:numRef>
              <c:f>'ACT DPT'!$C$4:$D$4</c:f>
              <c:numCache>
                <c:formatCode>General</c:formatCode>
                <c:ptCount val="2"/>
                <c:pt idx="0">
                  <c:v>1</c:v>
                </c:pt>
                <c:pt idx="1">
                  <c:v>2</c:v>
                </c:pt>
              </c:numCache>
            </c:numRef>
          </c:val>
          <c:extLst>
            <c:ext xmlns:c16="http://schemas.microsoft.com/office/drawing/2014/chart" uri="{C3380CC4-5D6E-409C-BE32-E72D297353CC}">
              <c16:uniqueId val="{00000000-C5A2-4D64-B872-B9966CF7276F}"/>
            </c:ext>
          </c:extLst>
        </c:ser>
        <c:ser>
          <c:idx val="1"/>
          <c:order val="1"/>
          <c:tx>
            <c:strRef>
              <c:f>'ACT DPT'!$B$5</c:f>
              <c:strCache>
                <c:ptCount val="1"/>
                <c:pt idx="0">
                  <c:v>Meta Alcanzada</c:v>
                </c:pt>
              </c:strCache>
            </c:strRef>
          </c:tx>
          <c:spPr>
            <a:solidFill>
              <a:schemeClr val="accent4">
                <a:lumMod val="20000"/>
                <a:lumOff val="8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 DPT'!$C$3:$D$3</c:f>
              <c:strCache>
                <c:ptCount val="2"/>
                <c:pt idx="0">
                  <c:v>EVENTOS CULTURALES, SOCIALES E INCLUSIVOS REALIZADOS</c:v>
                </c:pt>
                <c:pt idx="1">
                  <c:v>EVENTOS DEPORTIVOS REALIZADOS Y DIFUNDIDOS</c:v>
                </c:pt>
              </c:strCache>
            </c:strRef>
          </c:cat>
          <c:val>
            <c:numRef>
              <c:f>'ACT DPT'!$C$5:$D$5</c:f>
              <c:numCache>
                <c:formatCode>General</c:formatCode>
                <c:ptCount val="2"/>
                <c:pt idx="0">
                  <c:v>2</c:v>
                </c:pt>
                <c:pt idx="1">
                  <c:v>3</c:v>
                </c:pt>
              </c:numCache>
            </c:numRef>
          </c:val>
          <c:extLst>
            <c:ext xmlns:c16="http://schemas.microsoft.com/office/drawing/2014/chart" uri="{C3380CC4-5D6E-409C-BE32-E72D297353CC}">
              <c16:uniqueId val="{00000001-C5A2-4D64-B872-B9966CF7276F}"/>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chemeClr val="bg1">
                  <a:lumMod val="50000"/>
                </a:schemeClr>
              </a:solidFill>
              <a:round/>
              <a:headEnd type="oval"/>
              <a:tailEnd type="oval"/>
            </a:ln>
            <a:effectLst/>
          </c:spPr>
          <c:marker>
            <c:symbol val="none"/>
          </c:marker>
          <c:dLbls>
            <c:dLbl>
              <c:idx val="1"/>
              <c:layout>
                <c:manualLayout>
                  <c:x val="-3.9397636367430759E-2"/>
                  <c:y val="-0.10416666666666667"/>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C5A2-4D64-B872-B9966CF7276F}"/>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 DPT'!$C$3:$D$3</c:f>
              <c:strCache>
                <c:ptCount val="2"/>
                <c:pt idx="0">
                  <c:v>EVENTOS CULTURALES, SOCIALES E INCLUSIVOS REALIZADOS</c:v>
                </c:pt>
                <c:pt idx="1">
                  <c:v>EVENTOS DEPORTIVOS REALIZADOS Y DIFUNDIDOS</c:v>
                </c:pt>
              </c:strCache>
            </c:strRef>
          </c:cat>
          <c:val>
            <c:numRef>
              <c:f>'ACT DPT'!$C$6:$D$6</c:f>
              <c:numCache>
                <c:formatCode>0.00%</c:formatCode>
                <c:ptCount val="2"/>
                <c:pt idx="0">
                  <c:v>2</c:v>
                </c:pt>
                <c:pt idx="1">
                  <c:v>1.5</c:v>
                </c:pt>
              </c:numCache>
            </c:numRef>
          </c:val>
          <c:smooth val="0"/>
          <c:extLst>
            <c:ext xmlns:c16="http://schemas.microsoft.com/office/drawing/2014/chart" uri="{C3380CC4-5D6E-409C-BE32-E72D297353CC}">
              <c16:uniqueId val="{00000003-C5A2-4D64-B872-B9966CF7276F}"/>
            </c:ext>
          </c:extLst>
        </c:ser>
        <c:dLbls>
          <c:showLegendKey val="0"/>
          <c:showVal val="0"/>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882929360"/>
        <c:scaling>
          <c:orientation val="minMax"/>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1" i="0" baseline="0">
                <a:effectLst/>
              </a:rPr>
              <a:t>META PLANEADA Y ALCANZADA A NIVEL </a:t>
            </a:r>
            <a:r>
              <a:rPr lang="es-MX" sz="1200" b="1" i="0" baseline="0">
                <a:solidFill>
                  <a:srgbClr val="B48900"/>
                </a:solidFill>
                <a:effectLst/>
              </a:rPr>
              <a:t>COMPONENTE</a:t>
            </a:r>
            <a:r>
              <a:rPr lang="es-MX" sz="1200" b="1" i="0" baseline="0">
                <a:effectLst/>
              </a:rPr>
              <a:t> </a:t>
            </a:r>
            <a:endParaRPr lang="es-MX" sz="1200">
              <a:effectLst/>
            </a:endParaRPr>
          </a:p>
          <a:p>
            <a:pPr>
              <a:defRPr/>
            </a:pPr>
            <a:r>
              <a:rPr lang="es-MX" sz="1200" b="1" i="0" baseline="0">
                <a:effectLst/>
              </a:rPr>
              <a:t>EN UNIDADES Y PORCENTAJE DE AVANCE</a:t>
            </a:r>
            <a:endParaRPr lang="es-MX" sz="1200">
              <a:effectLst/>
            </a:endParaRPr>
          </a:p>
        </c:rich>
      </c:tx>
      <c:layout>
        <c:manualLayout>
          <c:xMode val="edge"/>
          <c:yMode val="edge"/>
          <c:x val="0.10669759759167233"/>
          <c:y val="4.2050668738075987E-3"/>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'COMP FOMENTO'!$B$4</c:f>
              <c:strCache>
                <c:ptCount val="1"/>
                <c:pt idx="0">
                  <c:v>Meta Planeada</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'COMP FOMENTO'!$C$3</c:f>
              <c:strCache>
                <c:ptCount val="1"/>
                <c:pt idx="0">
                  <c:v>PARTICIPACIÓN EN FERIAS Y CARAVANAS TURÍSTICAS</c:v>
                </c:pt>
              </c:strCache>
            </c:strRef>
          </c:cat>
          <c:val>
            <c:numRef>
              <c:f>'COMP FOMENTO'!$C$4</c:f>
              <c:numCache>
                <c:formatCode>0.00</c:formatCode>
                <c:ptCount val="1"/>
                <c:pt idx="0">
                  <c:v>1</c:v>
                </c:pt>
              </c:numCache>
            </c:numRef>
          </c:val>
          <c:extLst>
            <c:ext xmlns:c16="http://schemas.microsoft.com/office/drawing/2014/chart" uri="{C3380CC4-5D6E-409C-BE32-E72D297353CC}">
              <c16:uniqueId val="{00000000-8267-4046-BD08-5746A1B8E3BA}"/>
            </c:ext>
          </c:extLst>
        </c:ser>
        <c:ser>
          <c:idx val="1"/>
          <c:order val="1"/>
          <c:tx>
            <c:strRef>
              <c:f>'COMP FOMENTO'!$B$5</c:f>
              <c:strCache>
                <c:ptCount val="1"/>
                <c:pt idx="0">
                  <c:v>Meta Alcanzada</c:v>
                </c:pt>
              </c:strCache>
            </c:strRef>
          </c:tx>
          <c:spPr>
            <a:solidFill>
              <a:schemeClr val="accent4">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'COMP FOMENTO'!$C$3</c:f>
              <c:strCache>
                <c:ptCount val="1"/>
                <c:pt idx="0">
                  <c:v>PARTICIPACIÓN EN FERIAS Y CARAVANAS TURÍSTICAS</c:v>
                </c:pt>
              </c:strCache>
            </c:strRef>
          </c:cat>
          <c:val>
            <c:numRef>
              <c:f>'COMP FOMENTO'!$C$5</c:f>
              <c:numCache>
                <c:formatCode>0.00</c:formatCode>
                <c:ptCount val="1"/>
                <c:pt idx="0">
                  <c:v>1</c:v>
                </c:pt>
              </c:numCache>
            </c:numRef>
          </c:val>
          <c:extLst>
            <c:ext xmlns:c16="http://schemas.microsoft.com/office/drawing/2014/chart" uri="{C3380CC4-5D6E-409C-BE32-E72D297353CC}">
              <c16:uniqueId val="{00000001-8267-4046-BD08-5746A1B8E3BA}"/>
            </c:ext>
          </c:extLst>
        </c:ser>
        <c:dLbls>
          <c:showLegendKey val="0"/>
          <c:showVal val="1"/>
          <c:showCatName val="0"/>
          <c:showSerName val="0"/>
          <c:showPercent val="0"/>
          <c:showBubbleSize val="0"/>
        </c:dLbls>
        <c:gapWidth val="219"/>
        <c:axId val="-882936432"/>
        <c:axId val="-882935344"/>
      </c:barChart>
      <c:lineChart>
        <c:grouping val="standard"/>
        <c:varyColors val="0"/>
        <c:ser>
          <c:idx val="2"/>
          <c:order val="2"/>
          <c:tx>
            <c:v>Porcentaje de avance</c:v>
          </c:tx>
          <c:spPr>
            <a:ln w="28575" cap="rnd">
              <a:solidFill>
                <a:schemeClr val="accent3"/>
              </a:solidFill>
              <a:round/>
            </a:ln>
            <a:effectLst/>
          </c:spPr>
          <c:marker>
            <c:symbol val="none"/>
          </c:marker>
          <c:dLbls>
            <c:dLbl>
              <c:idx val="0"/>
              <c:layout>
                <c:manualLayout>
                  <c:x val="4.1739713030323061E-2"/>
                  <c:y val="-3.017884689578261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8267-4046-BD08-5746A1B8E3BA}"/>
                </c:ext>
              </c:extLst>
            </c:dLbl>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'COMP FOMENTO'!$C$3</c:f>
              <c:strCache>
                <c:ptCount val="1"/>
                <c:pt idx="0">
                  <c:v>PARTICIPACIÓN EN FERIAS Y CARAVANAS TURÍSTICAS</c:v>
                </c:pt>
              </c:strCache>
            </c:strRef>
          </c:cat>
          <c:val>
            <c:numRef>
              <c:f>'COMP FOMENTO'!$C$6</c:f>
              <c:numCache>
                <c:formatCode>0.00%</c:formatCode>
                <c:ptCount val="1"/>
                <c:pt idx="0">
                  <c:v>1</c:v>
                </c:pt>
              </c:numCache>
            </c:numRef>
          </c:val>
          <c:smooth val="0"/>
          <c:extLst>
            <c:ext xmlns:c16="http://schemas.microsoft.com/office/drawing/2014/chart" uri="{C3380CC4-5D6E-409C-BE32-E72D297353CC}">
              <c16:uniqueId val="{00000003-8267-4046-BD08-5746A1B8E3BA}"/>
            </c:ext>
          </c:extLst>
        </c:ser>
        <c:dLbls>
          <c:showLegendKey val="0"/>
          <c:showVal val="1"/>
          <c:showCatName val="0"/>
          <c:showSerName val="0"/>
          <c:showPercent val="0"/>
          <c:showBubbleSize val="0"/>
        </c:dLbls>
        <c:marker val="1"/>
        <c:smooth val="0"/>
        <c:axId val="1988497551"/>
        <c:axId val="1988513359"/>
      </c:lineChart>
      <c:catAx>
        <c:axId val="-882936432"/>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mn-cs"/>
              </a:defRPr>
            </a:pPr>
            <a:endParaRPr lang="es-MX"/>
          </a:p>
        </c:txPr>
        <c:crossAx val="-882935344"/>
        <c:crosses val="autoZero"/>
        <c:auto val="1"/>
        <c:lblAlgn val="ctr"/>
        <c:lblOffset val="100"/>
        <c:noMultiLvlLbl val="0"/>
      </c:catAx>
      <c:valAx>
        <c:axId val="-882935344"/>
        <c:scaling>
          <c:orientation val="minMax"/>
          <c:max val="5"/>
          <c:min val="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6432"/>
        <c:crosses val="autoZero"/>
        <c:crossBetween val="between"/>
        <c:majorUnit val="1"/>
        <c:minorUnit val="1"/>
      </c:valAx>
      <c:valAx>
        <c:axId val="1988513359"/>
        <c:scaling>
          <c:orientation val="minMax"/>
          <c:max val="1"/>
          <c:min val="0"/>
        </c:scaling>
        <c:delete val="0"/>
        <c:axPos val="r"/>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988497551"/>
        <c:crosses val="max"/>
        <c:crossBetween val="between"/>
        <c:majorUnit val="0.1"/>
      </c:valAx>
      <c:catAx>
        <c:axId val="1988497551"/>
        <c:scaling>
          <c:orientation val="minMax"/>
        </c:scaling>
        <c:delete val="1"/>
        <c:axPos val="b"/>
        <c:numFmt formatCode="General" sourceLinked="1"/>
        <c:majorTickMark val="out"/>
        <c:minorTickMark val="none"/>
        <c:tickLblPos val="nextTo"/>
        <c:crossAx val="1988513359"/>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'ACT. 2 FOM'!$B$4</c:f>
              <c:strCache>
                <c:ptCount val="1"/>
                <c:pt idx="0">
                  <c:v>Meta Planeada</c:v>
                </c:pt>
              </c:strCache>
            </c:strRef>
          </c:tx>
          <c:spPr>
            <a:solidFill>
              <a:schemeClr val="accent4">
                <a:lumMod val="60000"/>
                <a:lumOff val="40000"/>
              </a:schemeClr>
            </a:solidFill>
            <a:ln>
              <a:solidFill>
                <a:schemeClr val="accent4">
                  <a:lumMod val="60000"/>
                  <a:lumOff val="40000"/>
                </a:schemeClr>
              </a:solid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 2 FOM'!$C$3</c:f>
              <c:strCache>
                <c:ptCount val="1"/>
                <c:pt idx="0">
                  <c:v>PUBLICACIONES DE PROMOCIÓN TURÍSTICA VISUALIZADAS</c:v>
                </c:pt>
              </c:strCache>
            </c:strRef>
          </c:cat>
          <c:val>
            <c:numRef>
              <c:f>'ACT. 2 FOM'!$C$4</c:f>
              <c:numCache>
                <c:formatCode>0.00</c:formatCode>
                <c:ptCount val="1"/>
                <c:pt idx="0">
                  <c:v>50000</c:v>
                </c:pt>
              </c:numCache>
            </c:numRef>
          </c:val>
          <c:extLst>
            <c:ext xmlns:c16="http://schemas.microsoft.com/office/drawing/2014/chart" uri="{C3380CC4-5D6E-409C-BE32-E72D297353CC}">
              <c16:uniqueId val="{00000000-950C-45AF-9376-C05338525CDA}"/>
            </c:ext>
          </c:extLst>
        </c:ser>
        <c:ser>
          <c:idx val="1"/>
          <c:order val="1"/>
          <c:tx>
            <c:strRef>
              <c:f>'ACT. 2 FOM'!$B$5</c:f>
              <c:strCache>
                <c:ptCount val="1"/>
                <c:pt idx="0">
                  <c:v>Meta Alcanzada</c:v>
                </c:pt>
              </c:strCache>
            </c:strRef>
          </c:tx>
          <c:spPr>
            <a:solidFill>
              <a:schemeClr val="accent4">
                <a:lumMod val="20000"/>
                <a:lumOff val="80000"/>
              </a:schemeClr>
            </a:solidFill>
            <a:ln>
              <a:noFill/>
            </a:ln>
            <a:effectLst/>
          </c:spPr>
          <c:invertIfNegative val="0"/>
          <c:dLbls>
            <c:dLbl>
              <c:idx val="0"/>
              <c:layout>
                <c:manualLayout>
                  <c:x val="0.10861929335820891"/>
                  <c:y val="1.6395890613158971E-2"/>
                </c:manualLayout>
              </c:layout>
              <c:showLegendKey val="0"/>
              <c:showVal val="1"/>
              <c:showCatName val="0"/>
              <c:showSerName val="0"/>
              <c:showPercent val="0"/>
              <c:showBubbleSize val="0"/>
              <c:extLst>
                <c:ext xmlns:c15="http://schemas.microsoft.com/office/drawing/2012/chart" uri="{CE6537A1-D6FC-4f65-9D91-7224C49458BB}">
                  <c15:layout>
                    <c:manualLayout>
                      <c:w val="0.23958030425198967"/>
                      <c:h val="0.1631937645696423"/>
                    </c:manualLayout>
                  </c15:layout>
                </c:ext>
                <c:ext xmlns:c16="http://schemas.microsoft.com/office/drawing/2014/chart" uri="{C3380CC4-5D6E-409C-BE32-E72D297353CC}">
                  <c16:uniqueId val="{00000004-950C-45AF-9376-C05338525CDA}"/>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 2 FOM'!$C$3</c:f>
              <c:strCache>
                <c:ptCount val="1"/>
                <c:pt idx="0">
                  <c:v>PUBLICACIONES DE PROMOCIÓN TURÍSTICA VISUALIZADAS</c:v>
                </c:pt>
              </c:strCache>
            </c:strRef>
          </c:cat>
          <c:val>
            <c:numRef>
              <c:f>'ACT. 2 FOM'!$C$5</c:f>
              <c:numCache>
                <c:formatCode>0.00</c:formatCode>
                <c:ptCount val="1"/>
                <c:pt idx="0">
                  <c:v>232834</c:v>
                </c:pt>
              </c:numCache>
            </c:numRef>
          </c:val>
          <c:extLst>
            <c:ext xmlns:c16="http://schemas.microsoft.com/office/drawing/2014/chart" uri="{C3380CC4-5D6E-409C-BE32-E72D297353CC}">
              <c16:uniqueId val="{00000001-950C-45AF-9376-C05338525CDA}"/>
            </c:ext>
          </c:extLst>
        </c:ser>
        <c:dLbls>
          <c:showLegendKey val="0"/>
          <c:showVal val="1"/>
          <c:showCatName val="0"/>
          <c:showSerName val="0"/>
          <c:showPercent val="0"/>
          <c:showBubbleSize val="0"/>
        </c:dLbls>
        <c:gapWidth val="219"/>
        <c:axId val="-882936432"/>
        <c:axId val="-882935344"/>
      </c:barChart>
      <c:lineChart>
        <c:grouping val="standard"/>
        <c:varyColors val="0"/>
        <c:ser>
          <c:idx val="2"/>
          <c:order val="2"/>
          <c:tx>
            <c:v>Porcentaje de avance</c:v>
          </c:tx>
          <c:spPr>
            <a:ln w="28575" cap="rnd">
              <a:solidFill>
                <a:schemeClr val="accent3"/>
              </a:solidFill>
              <a:round/>
            </a:ln>
            <a:effectLst/>
          </c:spPr>
          <c:marker>
            <c:symbol val="none"/>
          </c:marker>
          <c:dLbls>
            <c:dLbl>
              <c:idx val="0"/>
              <c:layout>
                <c:manualLayout>
                  <c:x val="-0.14965378015066488"/>
                  <c:y val="-4.24298589804540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950C-45AF-9376-C05338525CDA}"/>
                </c:ext>
              </c:extLst>
            </c:dLbl>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 2 FOM'!$C$3</c:f>
              <c:strCache>
                <c:ptCount val="1"/>
                <c:pt idx="0">
                  <c:v>PUBLICACIONES DE PROMOCIÓN TURÍSTICA VISUALIZADAS</c:v>
                </c:pt>
              </c:strCache>
            </c:strRef>
          </c:cat>
          <c:val>
            <c:numRef>
              <c:f>'ACT. 2 FOM'!$C$6</c:f>
              <c:numCache>
                <c:formatCode>0.00%</c:formatCode>
                <c:ptCount val="1"/>
                <c:pt idx="0">
                  <c:v>4.6566799999999997</c:v>
                </c:pt>
              </c:numCache>
            </c:numRef>
          </c:val>
          <c:smooth val="0"/>
          <c:extLst>
            <c:ext xmlns:c16="http://schemas.microsoft.com/office/drawing/2014/chart" uri="{C3380CC4-5D6E-409C-BE32-E72D297353CC}">
              <c16:uniqueId val="{00000003-950C-45AF-9376-C05338525CDA}"/>
            </c:ext>
          </c:extLst>
        </c:ser>
        <c:dLbls>
          <c:showLegendKey val="0"/>
          <c:showVal val="1"/>
          <c:showCatName val="0"/>
          <c:showSerName val="0"/>
          <c:showPercent val="0"/>
          <c:showBubbleSize val="0"/>
        </c:dLbls>
        <c:marker val="1"/>
        <c:smooth val="0"/>
        <c:axId val="1988497551"/>
        <c:axId val="1988513359"/>
      </c:lineChart>
      <c:catAx>
        <c:axId val="-882936432"/>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mn-cs"/>
              </a:defRPr>
            </a:pPr>
            <a:endParaRPr lang="es-MX"/>
          </a:p>
        </c:txPr>
        <c:crossAx val="-882935344"/>
        <c:crosses val="autoZero"/>
        <c:auto val="1"/>
        <c:lblAlgn val="ctr"/>
        <c:lblOffset val="100"/>
        <c:noMultiLvlLbl val="0"/>
      </c:catAx>
      <c:valAx>
        <c:axId val="-882935344"/>
        <c:scaling>
          <c:orientation val="minMax"/>
          <c:max val="300000"/>
          <c:min val="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6432"/>
        <c:crosses val="autoZero"/>
        <c:crossBetween val="between"/>
        <c:majorUnit val="20000"/>
        <c:minorUnit val="10000"/>
      </c:valAx>
      <c:valAx>
        <c:axId val="1988513359"/>
        <c:scaling>
          <c:orientation val="minMax"/>
        </c:scaling>
        <c:delete val="0"/>
        <c:axPos val="r"/>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988497551"/>
        <c:crosses val="max"/>
        <c:crossBetween val="between"/>
      </c:valAx>
      <c:catAx>
        <c:axId val="1988497551"/>
        <c:scaling>
          <c:orientation val="minMax"/>
        </c:scaling>
        <c:delete val="1"/>
        <c:axPos val="b"/>
        <c:numFmt formatCode="General" sourceLinked="1"/>
        <c:majorTickMark val="out"/>
        <c:minorTickMark val="none"/>
        <c:tickLblPos val="nextTo"/>
        <c:crossAx val="1988513359"/>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'ACTI FOM'!$B$4</c:f>
              <c:strCache>
                <c:ptCount val="1"/>
                <c:pt idx="0">
                  <c:v>Meta Planeada</c:v>
                </c:pt>
              </c:strCache>
            </c:strRef>
          </c:tx>
          <c:spPr>
            <a:solidFill>
              <a:schemeClr val="accent4">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 FOM'!$C$3</c:f>
              <c:strCache>
                <c:ptCount val="1"/>
                <c:pt idx="0">
                  <c:v>EVENTOS TURÍSTICOS DIFUNDIDOS</c:v>
                </c:pt>
              </c:strCache>
            </c:strRef>
          </c:cat>
          <c:val>
            <c:numRef>
              <c:f>'ACTI FOM'!$C$4</c:f>
              <c:numCache>
                <c:formatCode>General</c:formatCode>
                <c:ptCount val="1"/>
                <c:pt idx="0">
                  <c:v>2</c:v>
                </c:pt>
              </c:numCache>
            </c:numRef>
          </c:val>
          <c:extLst>
            <c:ext xmlns:c16="http://schemas.microsoft.com/office/drawing/2014/chart" uri="{C3380CC4-5D6E-409C-BE32-E72D297353CC}">
              <c16:uniqueId val="{00000000-40DB-4859-BD9E-678789A5335C}"/>
            </c:ext>
          </c:extLst>
        </c:ser>
        <c:ser>
          <c:idx val="1"/>
          <c:order val="1"/>
          <c:tx>
            <c:strRef>
              <c:f>'ACTI FOM'!$B$5</c:f>
              <c:strCache>
                <c:ptCount val="1"/>
                <c:pt idx="0">
                  <c:v>Meta Alcanzada</c:v>
                </c:pt>
              </c:strCache>
            </c:strRef>
          </c:tx>
          <c:spPr>
            <a:solidFill>
              <a:schemeClr val="accent4">
                <a:lumMod val="20000"/>
                <a:lumOff val="8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 FOM'!$C$3</c:f>
              <c:strCache>
                <c:ptCount val="1"/>
                <c:pt idx="0">
                  <c:v>EVENTOS TURÍSTICOS DIFUNDIDOS</c:v>
                </c:pt>
              </c:strCache>
            </c:strRef>
          </c:cat>
          <c:val>
            <c:numRef>
              <c:f>'ACTI FOM'!$C$5</c:f>
              <c:numCache>
                <c:formatCode>General</c:formatCode>
                <c:ptCount val="1"/>
                <c:pt idx="0">
                  <c:v>3</c:v>
                </c:pt>
              </c:numCache>
            </c:numRef>
          </c:val>
          <c:extLst>
            <c:ext xmlns:c16="http://schemas.microsoft.com/office/drawing/2014/chart" uri="{C3380CC4-5D6E-409C-BE32-E72D297353CC}">
              <c16:uniqueId val="{00000001-40DB-4859-BD9E-678789A5335C}"/>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chemeClr val="bg1">
                  <a:lumMod val="50000"/>
                </a:schemeClr>
              </a:solidFill>
              <a:round/>
              <a:headEnd type="oval"/>
              <a:tailEnd type="oval"/>
            </a:ln>
            <a:effectLst/>
          </c:spPr>
          <c:marker>
            <c:symbol val="none"/>
          </c:marker>
          <c:dLbls>
            <c:dLbl>
              <c:idx val="0"/>
              <c:layout>
                <c:manualLayout>
                  <c:x val="-0.18129507744452769"/>
                  <c:y val="-5.3043730153391207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40DB-4859-BD9E-678789A5335C}"/>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 FOM'!$C$3</c:f>
              <c:strCache>
                <c:ptCount val="1"/>
                <c:pt idx="0">
                  <c:v>EVENTOS TURÍSTICOS DIFUNDIDOS</c:v>
                </c:pt>
              </c:strCache>
            </c:strRef>
          </c:cat>
          <c:val>
            <c:numRef>
              <c:f>'ACTI FOM'!$C$6</c:f>
              <c:numCache>
                <c:formatCode>0.00%</c:formatCode>
                <c:ptCount val="1"/>
                <c:pt idx="0">
                  <c:v>1.5</c:v>
                </c:pt>
              </c:numCache>
            </c:numRef>
          </c:val>
          <c:smooth val="0"/>
          <c:extLst>
            <c:ext xmlns:c16="http://schemas.microsoft.com/office/drawing/2014/chart" uri="{C3380CC4-5D6E-409C-BE32-E72D297353CC}">
              <c16:uniqueId val="{00000002-40DB-4859-BD9E-678789A5335C}"/>
            </c:ext>
          </c:extLst>
        </c:ser>
        <c:dLbls>
          <c:showLegendKey val="0"/>
          <c:showVal val="0"/>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882929360"/>
        <c:scaling>
          <c:orientation val="minMax"/>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1" i="0" baseline="0" dirty="0">
                <a:effectLst/>
              </a:rPr>
              <a:t>META PLANEADA Y ALCANZADA A NIVEL </a:t>
            </a:r>
            <a:r>
              <a:rPr lang="es-MX" sz="1200" b="1" i="0" baseline="0" dirty="0">
                <a:solidFill>
                  <a:srgbClr val="B48900"/>
                </a:solidFill>
                <a:effectLst/>
              </a:rPr>
              <a:t>COMPONENTE</a:t>
            </a:r>
            <a:r>
              <a:rPr lang="es-MX" sz="1200" b="1" i="0" baseline="0" dirty="0">
                <a:effectLst/>
              </a:rPr>
              <a:t> </a:t>
            </a:r>
            <a:endParaRPr lang="es-MX" sz="1200" dirty="0">
              <a:effectLst/>
            </a:endParaRPr>
          </a:p>
          <a:p>
            <a:pPr>
              <a:defRPr/>
            </a:pPr>
            <a:r>
              <a:rPr lang="es-MX" sz="1200" b="1" i="0" baseline="0" dirty="0">
                <a:effectLst/>
              </a:rPr>
              <a:t>EN UNIDADES Y PORCENTAJE DE AVANCE</a:t>
            </a:r>
            <a:endParaRPr lang="es-MX" sz="1200" dirty="0">
              <a:effectLst/>
            </a:endParaRPr>
          </a:p>
        </c:rich>
      </c:tx>
      <c:layout>
        <c:manualLayout>
          <c:xMode val="edge"/>
          <c:yMode val="edge"/>
          <c:x val="0.10669759759167233"/>
          <c:y val="4.2050668738075987E-3"/>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'COMP DAI'!$B$4</c:f>
              <c:strCache>
                <c:ptCount val="1"/>
                <c:pt idx="0">
                  <c:v>Meta Planeada</c:v>
                </c:pt>
              </c:strCache>
            </c:strRef>
          </c:tx>
          <c:spPr>
            <a:solidFill>
              <a:schemeClr val="accent4"/>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'COMP DAI'!$C$3</c:f>
              <c:strCache>
                <c:ptCount val="1"/>
                <c:pt idx="0">
                  <c:v>PARTICIPACIÓN EN FERIAS Y CARAVANAS TURÍSTICAS</c:v>
                </c:pt>
              </c:strCache>
            </c:strRef>
          </c:cat>
          <c:val>
            <c:numRef>
              <c:f>'COMP DAI'!$C$4</c:f>
              <c:numCache>
                <c:formatCode>0.00</c:formatCode>
                <c:ptCount val="1"/>
                <c:pt idx="0">
                  <c:v>1</c:v>
                </c:pt>
              </c:numCache>
            </c:numRef>
          </c:val>
          <c:extLst>
            <c:ext xmlns:c16="http://schemas.microsoft.com/office/drawing/2014/chart" uri="{C3380CC4-5D6E-409C-BE32-E72D297353CC}">
              <c16:uniqueId val="{00000000-1C4D-4290-B1BB-7C83D1140BC2}"/>
            </c:ext>
          </c:extLst>
        </c:ser>
        <c:ser>
          <c:idx val="1"/>
          <c:order val="1"/>
          <c:tx>
            <c:strRef>
              <c:f>'COMP DAI'!$B$5</c:f>
              <c:strCache>
                <c:ptCount val="1"/>
                <c:pt idx="0">
                  <c:v>Meta Alcanzada</c:v>
                </c:pt>
              </c:strCache>
            </c:strRef>
          </c:tx>
          <c:spPr>
            <a:solidFill>
              <a:schemeClr val="accent4">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'COMP DAI'!$C$3</c:f>
              <c:strCache>
                <c:ptCount val="1"/>
                <c:pt idx="0">
                  <c:v>PARTICIPACIÓN EN FERIAS Y CARAVANAS TURÍSTICAS</c:v>
                </c:pt>
              </c:strCache>
            </c:strRef>
          </c:cat>
          <c:val>
            <c:numRef>
              <c:f>'COMP DAI'!$C$5</c:f>
              <c:numCache>
                <c:formatCode>0.00</c:formatCode>
                <c:ptCount val="1"/>
                <c:pt idx="0">
                  <c:v>0</c:v>
                </c:pt>
              </c:numCache>
            </c:numRef>
          </c:val>
          <c:extLst>
            <c:ext xmlns:c16="http://schemas.microsoft.com/office/drawing/2014/chart" uri="{C3380CC4-5D6E-409C-BE32-E72D297353CC}">
              <c16:uniqueId val="{00000001-1C4D-4290-B1BB-7C83D1140BC2}"/>
            </c:ext>
          </c:extLst>
        </c:ser>
        <c:dLbls>
          <c:showLegendKey val="0"/>
          <c:showVal val="1"/>
          <c:showCatName val="0"/>
          <c:showSerName val="0"/>
          <c:showPercent val="0"/>
          <c:showBubbleSize val="0"/>
        </c:dLbls>
        <c:gapWidth val="219"/>
        <c:axId val="-882936432"/>
        <c:axId val="-882935344"/>
      </c:barChart>
      <c:lineChart>
        <c:grouping val="standard"/>
        <c:varyColors val="0"/>
        <c:ser>
          <c:idx val="2"/>
          <c:order val="2"/>
          <c:tx>
            <c:v>Porcentaje de avance</c:v>
          </c:tx>
          <c:spPr>
            <a:ln w="28575" cap="rnd">
              <a:solidFill>
                <a:schemeClr val="accent3"/>
              </a:solidFill>
              <a:round/>
            </a:ln>
            <a:effectLst/>
          </c:spPr>
          <c:marker>
            <c:symbol val="none"/>
          </c:marker>
          <c:dLbls>
            <c:dLbl>
              <c:idx val="0"/>
              <c:layout>
                <c:manualLayout>
                  <c:x val="-3.5344541483864213E-2"/>
                  <c:y val="-0.12106241954879654"/>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1C4D-4290-B1BB-7C83D1140BC2}"/>
                </c:ext>
              </c:extLst>
            </c:dLbl>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'COMP DAI'!$C$3</c:f>
              <c:strCache>
                <c:ptCount val="1"/>
                <c:pt idx="0">
                  <c:v>PARTICIPACIÓN EN FERIAS Y CARAVANAS TURÍSTICAS</c:v>
                </c:pt>
              </c:strCache>
            </c:strRef>
          </c:cat>
          <c:val>
            <c:numRef>
              <c:f>'COMP DAI'!$C$6</c:f>
              <c:numCache>
                <c:formatCode>0.00%</c:formatCode>
                <c:ptCount val="1"/>
                <c:pt idx="0">
                  <c:v>0</c:v>
                </c:pt>
              </c:numCache>
            </c:numRef>
          </c:val>
          <c:smooth val="0"/>
          <c:extLst>
            <c:ext xmlns:c16="http://schemas.microsoft.com/office/drawing/2014/chart" uri="{C3380CC4-5D6E-409C-BE32-E72D297353CC}">
              <c16:uniqueId val="{00000003-1C4D-4290-B1BB-7C83D1140BC2}"/>
            </c:ext>
          </c:extLst>
        </c:ser>
        <c:dLbls>
          <c:showLegendKey val="0"/>
          <c:showVal val="1"/>
          <c:showCatName val="0"/>
          <c:showSerName val="0"/>
          <c:showPercent val="0"/>
          <c:showBubbleSize val="0"/>
        </c:dLbls>
        <c:marker val="1"/>
        <c:smooth val="0"/>
        <c:axId val="1988497551"/>
        <c:axId val="1988513359"/>
      </c:lineChart>
      <c:catAx>
        <c:axId val="-882936432"/>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1" i="0" u="none" strike="noStrike" kern="1200" baseline="0">
                <a:solidFill>
                  <a:schemeClr val="tx1">
                    <a:lumMod val="65000"/>
                    <a:lumOff val="35000"/>
                  </a:schemeClr>
                </a:solidFill>
                <a:latin typeface="+mn-lt"/>
                <a:ea typeface="+mn-ea"/>
                <a:cs typeface="+mn-cs"/>
              </a:defRPr>
            </a:pPr>
            <a:endParaRPr lang="es-MX"/>
          </a:p>
        </c:txPr>
        <c:crossAx val="-882935344"/>
        <c:crosses val="autoZero"/>
        <c:auto val="1"/>
        <c:lblAlgn val="ctr"/>
        <c:lblOffset val="100"/>
        <c:noMultiLvlLbl val="0"/>
      </c:catAx>
      <c:valAx>
        <c:axId val="-882935344"/>
        <c:scaling>
          <c:orientation val="minMax"/>
          <c:max val="5"/>
          <c:min val="0"/>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6432"/>
        <c:crosses val="autoZero"/>
        <c:crossBetween val="between"/>
        <c:majorUnit val="1"/>
        <c:minorUnit val="1"/>
      </c:valAx>
      <c:valAx>
        <c:axId val="1988513359"/>
        <c:scaling>
          <c:orientation val="minMax"/>
          <c:max val="1"/>
          <c:min val="0"/>
        </c:scaling>
        <c:delete val="0"/>
        <c:axPos val="r"/>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1988497551"/>
        <c:crosses val="max"/>
        <c:crossBetween val="between"/>
        <c:majorUnit val="0.1"/>
      </c:valAx>
      <c:catAx>
        <c:axId val="1988497551"/>
        <c:scaling>
          <c:orientation val="minMax"/>
        </c:scaling>
        <c:delete val="1"/>
        <c:axPos val="b"/>
        <c:numFmt formatCode="General" sourceLinked="1"/>
        <c:majorTickMark val="out"/>
        <c:minorTickMark val="none"/>
        <c:tickLblPos val="nextTo"/>
        <c:crossAx val="1988513359"/>
        <c:crosses val="autoZero"/>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MX"/>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200" b="1" i="0" baseline="0">
                <a:effectLst/>
              </a:rPr>
              <a:t>METAS PLANEADAS Y ALCANZADAS A NIVEL </a:t>
            </a:r>
            <a:r>
              <a:rPr lang="es-MX" sz="1200" b="1" i="0" baseline="0">
                <a:solidFill>
                  <a:srgbClr val="B48900"/>
                </a:solidFill>
                <a:effectLst/>
              </a:rPr>
              <a:t>ACTIVIDAD </a:t>
            </a:r>
            <a:endParaRPr lang="es-MX" sz="1200">
              <a:solidFill>
                <a:srgbClr val="B48900"/>
              </a:solidFill>
              <a:effectLst/>
            </a:endParaRPr>
          </a:p>
          <a:p>
            <a:pPr>
              <a:defRPr/>
            </a:pPr>
            <a:r>
              <a:rPr lang="es-MX" sz="1200" b="1" i="0" baseline="0">
                <a:effectLst/>
              </a:rPr>
              <a:t>EN UNIDADES Y PORCENTAJE DE AVANCE</a:t>
            </a:r>
            <a:endParaRPr lang="es-MX" sz="1200">
              <a:effectLst/>
            </a:endParaRPr>
          </a:p>
        </c:rich>
      </c:tx>
      <c:layout>
        <c:manualLayout>
          <c:xMode val="edge"/>
          <c:yMode val="edge"/>
          <c:x val="0.25461339359306495"/>
          <c:y val="2.6025925490697769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'Actividades 2T23 (4)'!$B$4</c:f>
              <c:strCache>
                <c:ptCount val="1"/>
                <c:pt idx="0">
                  <c:v>Meta Planeada</c:v>
                </c:pt>
              </c:strCache>
            </c:strRef>
          </c:tx>
          <c:spPr>
            <a:solidFill>
              <a:schemeClr val="accent4">
                <a:lumMod val="60000"/>
                <a:lumOff val="4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2T23 (4)'!$C$3:$E$3</c:f>
              <c:strCache>
                <c:ptCount val="3"/>
                <c:pt idx="0">
                  <c:v>ATENCIONES A TURISTAS</c:v>
                </c:pt>
                <c:pt idx="1">
                  <c:v>CASOS CON RESOLUCIÓN DE LA CASA CONSULAR</c:v>
                </c:pt>
                <c:pt idx="2">
                  <c:v>HERMANAMIENTOS FORMALIZADOS</c:v>
                </c:pt>
              </c:strCache>
            </c:strRef>
          </c:cat>
          <c:val>
            <c:numRef>
              <c:f>'Actividades 2T23 (4)'!$C$4:$E$4</c:f>
              <c:numCache>
                <c:formatCode>General</c:formatCode>
                <c:ptCount val="3"/>
                <c:pt idx="0">
                  <c:v>90</c:v>
                </c:pt>
                <c:pt idx="1">
                  <c:v>70</c:v>
                </c:pt>
                <c:pt idx="2">
                  <c:v>0</c:v>
                </c:pt>
              </c:numCache>
            </c:numRef>
          </c:val>
          <c:extLst>
            <c:ext xmlns:c16="http://schemas.microsoft.com/office/drawing/2014/chart" uri="{C3380CC4-5D6E-409C-BE32-E72D297353CC}">
              <c16:uniqueId val="{00000000-3518-48AD-84F0-A114764CDFFE}"/>
            </c:ext>
          </c:extLst>
        </c:ser>
        <c:ser>
          <c:idx val="1"/>
          <c:order val="1"/>
          <c:tx>
            <c:strRef>
              <c:f>'Actividades 2T23 (4)'!$B$5</c:f>
              <c:strCache>
                <c:ptCount val="1"/>
                <c:pt idx="0">
                  <c:v>Meta Alcanzada</c:v>
                </c:pt>
              </c:strCache>
            </c:strRef>
          </c:tx>
          <c:spPr>
            <a:solidFill>
              <a:schemeClr val="accent4">
                <a:lumMod val="20000"/>
                <a:lumOff val="80000"/>
              </a:schemeClr>
            </a:solidFill>
            <a:ln>
              <a:noFill/>
            </a:ln>
            <a:effectLst/>
          </c:spPr>
          <c:invertIfNegative val="0"/>
          <c:dLbls>
            <c:dLbl>
              <c:idx val="1"/>
              <c:layout>
                <c:manualLayout>
                  <c:x val="3.6169841614541988E-2"/>
                  <c:y val="0"/>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6A52-4175-859F-21973056B33D}"/>
                </c:ext>
              </c:extLst>
            </c:dLbl>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2T23 (4)'!$C$3:$E$3</c:f>
              <c:strCache>
                <c:ptCount val="3"/>
                <c:pt idx="0">
                  <c:v>ATENCIONES A TURISTAS</c:v>
                </c:pt>
                <c:pt idx="1">
                  <c:v>CASOS CON RESOLUCIÓN DE LA CASA CONSULAR</c:v>
                </c:pt>
                <c:pt idx="2">
                  <c:v>HERMANAMIENTOS FORMALIZADOS</c:v>
                </c:pt>
              </c:strCache>
            </c:strRef>
          </c:cat>
          <c:val>
            <c:numRef>
              <c:f>'Actividades 2T23 (4)'!$C$5:$E$5</c:f>
              <c:numCache>
                <c:formatCode>General</c:formatCode>
                <c:ptCount val="3"/>
                <c:pt idx="0">
                  <c:v>18</c:v>
                </c:pt>
                <c:pt idx="1">
                  <c:v>650</c:v>
                </c:pt>
                <c:pt idx="2">
                  <c:v>0</c:v>
                </c:pt>
              </c:numCache>
            </c:numRef>
          </c:val>
          <c:extLst>
            <c:ext xmlns:c16="http://schemas.microsoft.com/office/drawing/2014/chart" uri="{C3380CC4-5D6E-409C-BE32-E72D297353CC}">
              <c16:uniqueId val="{00000001-3518-48AD-84F0-A114764CDFFE}"/>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chemeClr val="bg1">
                  <a:lumMod val="50000"/>
                </a:schemeClr>
              </a:solidFill>
              <a:round/>
              <a:headEnd type="oval"/>
              <a:tailEnd type="oval"/>
            </a:ln>
            <a:effectLst/>
          </c:spPr>
          <c:marker>
            <c:symbol val="none"/>
          </c:marker>
          <c:dLbls>
            <c:dLbl>
              <c:idx val="0"/>
              <c:layout>
                <c:manualLayout>
                  <c:x val="-3.3207543661528276E-2"/>
                  <c:y val="-2.2055133202005951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3518-48AD-84F0-A114764CDFFE}"/>
                </c:ext>
              </c:extLst>
            </c:dLbl>
            <c:dLbl>
              <c:idx val="1"/>
              <c:layout>
                <c:manualLayout>
                  <c:x val="-9.2919573919729131E-2"/>
                  <c:y val="-4.2378054831645605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3518-48AD-84F0-A114764CDFFE}"/>
                </c:ext>
              </c:extLst>
            </c:dLbl>
            <c:spPr>
              <a:noFill/>
              <a:ln>
                <a:noFill/>
              </a:ln>
              <a:effectLst/>
            </c:spPr>
            <c:txPr>
              <a:bodyPr rot="0" spcFirstLastPara="1" vertOverflow="ellipsis" vert="horz" wrap="square" lIns="38100" tIns="19050" rIns="38100" bIns="19050" anchor="ctr" anchorCtr="1">
                <a:spAutoFit/>
              </a:bodyPr>
              <a:lstStyle/>
              <a:p>
                <a:pPr>
                  <a:defRPr sz="11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2T23 (4)'!$C$3:$E$3</c:f>
              <c:strCache>
                <c:ptCount val="3"/>
                <c:pt idx="0">
                  <c:v>ATENCIONES A TURISTAS</c:v>
                </c:pt>
                <c:pt idx="1">
                  <c:v>CASOS CON RESOLUCIÓN DE LA CASA CONSULAR</c:v>
                </c:pt>
                <c:pt idx="2">
                  <c:v>HERMANAMIENTOS FORMALIZADOS</c:v>
                </c:pt>
              </c:strCache>
            </c:strRef>
          </c:cat>
          <c:val>
            <c:numRef>
              <c:f>'Actividades 2T23 (4)'!$C$6:$E$6</c:f>
              <c:numCache>
                <c:formatCode>0.00%</c:formatCode>
                <c:ptCount val="3"/>
                <c:pt idx="0">
                  <c:v>0.2</c:v>
                </c:pt>
                <c:pt idx="1">
                  <c:v>9.2857142857142865</c:v>
                </c:pt>
                <c:pt idx="2">
                  <c:v>0</c:v>
                </c:pt>
              </c:numCache>
            </c:numRef>
          </c:val>
          <c:smooth val="0"/>
          <c:extLst>
            <c:ext xmlns:c16="http://schemas.microsoft.com/office/drawing/2014/chart" uri="{C3380CC4-5D6E-409C-BE32-E72D297353CC}">
              <c16:uniqueId val="{00000004-3518-48AD-84F0-A114764CDFFE}"/>
            </c:ext>
          </c:extLst>
        </c:ser>
        <c:dLbls>
          <c:showLegendKey val="0"/>
          <c:showVal val="0"/>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scaling>
        <c:delete val="0"/>
        <c:axPos val="l"/>
        <c:majorGridlines>
          <c:spPr>
            <a:ln w="9525" cap="flat" cmpd="sng" algn="ctr">
              <a:solidFill>
                <a:schemeClr val="tx1">
                  <a:lumMod val="15000"/>
                  <a:lumOff val="85000"/>
                </a:schemeClr>
              </a:solidFill>
              <a:round/>
            </a:ln>
            <a:effectLst/>
          </c:spPr>
        </c:majorGridlines>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Unidades</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882929360"/>
        <c:scaling>
          <c:orientation val="minMax"/>
        </c:scaling>
        <c:delete val="0"/>
        <c:axPos val="r"/>
        <c:title>
          <c:tx>
            <c:rich>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r>
                  <a:rPr lang="es-MX"/>
                  <a:t>Avance</a:t>
                </a:r>
              </a:p>
            </c:rich>
          </c:tx>
          <c:overlay val="0"/>
          <c:spPr>
            <a:noFill/>
            <a:ln>
              <a:noFill/>
            </a:ln>
            <a:effectLst/>
          </c:spPr>
          <c:txPr>
            <a:bodyPr rot="-54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title>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MX"/>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FB11AC1-E7CF-4F9C-B515-164F708CC1BC}" type="datetimeFigureOut">
              <a:rPr lang="es-MX" smtClean="0"/>
              <a:t>28/07/25</a:t>
            </a:fld>
            <a:endParaRPr lang="es-MX"/>
          </a:p>
        </p:txBody>
      </p:sp>
      <p:sp>
        <p:nvSpPr>
          <p:cNvPr id="4" name="Marcador de imagen d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s-MX"/>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MX"/>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DFD7FCF-BF82-4209-A8FD-21F199DF8732}" type="slidenum">
              <a:rPr lang="es-MX" smtClean="0"/>
              <a:t>‹Nº›</a:t>
            </a:fld>
            <a:endParaRPr lang="es-MX"/>
          </a:p>
        </p:txBody>
      </p:sp>
    </p:spTree>
    <p:extLst>
      <p:ext uri="{BB962C8B-B14F-4D97-AF65-F5344CB8AC3E}">
        <p14:creationId xmlns:p14="http://schemas.microsoft.com/office/powerpoint/2010/main" val="23010041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g14c6e9cae8b_0_5:notes"/>
          <p:cNvSpPr>
            <a:spLocks noGrp="1" noRot="1" noChangeAspect="1"/>
          </p:cNvSpPr>
          <p:nvPr>
            <p:ph type="sldImg" idx="2"/>
          </p:nvPr>
        </p:nvSpPr>
        <p:spPr>
          <a:xfrm>
            <a:off x="406400" y="696913"/>
            <a:ext cx="6197600"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6" name="Google Shape;56;g14c6e9cae8b_0_5:notes"/>
          <p:cNvSpPr txBox="1">
            <a:spLocks noGrp="1"/>
          </p:cNvSpPr>
          <p:nvPr>
            <p:ph type="body" idx="1"/>
          </p:nvPr>
        </p:nvSpPr>
        <p:spPr>
          <a:xfrm>
            <a:off x="701040" y="4415790"/>
            <a:ext cx="5608320" cy="4183380"/>
          </a:xfrm>
          <a:prstGeom prst="rect">
            <a:avLst/>
          </a:prstGeom>
        </p:spPr>
        <p:txBody>
          <a:bodyPr spcFirstLastPara="1" wrap="square" lIns="93162" tIns="93162" rIns="93162" bIns="93162" anchor="t" anchorCtr="0">
            <a:noAutofit/>
          </a:bodyPr>
          <a:lstStyle/>
          <a:p>
            <a:pPr marL="0" indent="0">
              <a:buNone/>
            </a:pPr>
            <a:endParaRPr/>
          </a:p>
        </p:txBody>
      </p:sp>
    </p:spTree>
    <p:extLst>
      <p:ext uri="{BB962C8B-B14F-4D97-AF65-F5344CB8AC3E}">
        <p14:creationId xmlns:p14="http://schemas.microsoft.com/office/powerpoint/2010/main" val="30932521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807123-8AB7-6C08-8687-8010E17DBEE1}"/>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0957E3F0-FA08-C2B8-BA59-25B87BEEEFE9}"/>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65075E6A-6079-133A-0768-4CEBABF5909B}"/>
              </a:ext>
            </a:extLst>
          </p:cNvPr>
          <p:cNvSpPr>
            <a:spLocks noGrp="1"/>
          </p:cNvSpPr>
          <p:nvPr>
            <p:ph type="body" idx="1"/>
          </p:nvPr>
        </p:nvSpPr>
        <p:spPr/>
        <p:txBody>
          <a:bodyPr/>
          <a:lstStyle/>
          <a:p>
            <a:endParaRPr lang="es-419" dirty="0"/>
          </a:p>
        </p:txBody>
      </p:sp>
      <p:sp>
        <p:nvSpPr>
          <p:cNvPr id="4" name="Marcador de número de diapositiva 3">
            <a:extLst>
              <a:ext uri="{FF2B5EF4-FFF2-40B4-BE49-F238E27FC236}">
                <a16:creationId xmlns:a16="http://schemas.microsoft.com/office/drawing/2014/main" id="{8F7AD9A2-8480-D2F0-2D3A-76E0528CE843}"/>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F85A3B2-6601-44E5-AE42-D842DC1A672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092815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9BA517-4721-C454-C084-58787E68E691}"/>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B5D612BC-AC9F-0D89-29DE-7644C8124272}"/>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8B3A4B3B-D64B-BDD7-E43F-26CC81998C7C}"/>
              </a:ext>
            </a:extLst>
          </p:cNvPr>
          <p:cNvSpPr>
            <a:spLocks noGrp="1"/>
          </p:cNvSpPr>
          <p:nvPr>
            <p:ph type="body" idx="1"/>
          </p:nvPr>
        </p:nvSpPr>
        <p:spPr/>
        <p:txBody>
          <a:bodyPr/>
          <a:lstStyle/>
          <a:p>
            <a:endParaRPr lang="es-419" dirty="0"/>
          </a:p>
        </p:txBody>
      </p:sp>
      <p:sp>
        <p:nvSpPr>
          <p:cNvPr id="4" name="Marcador de número de diapositiva 3">
            <a:extLst>
              <a:ext uri="{FF2B5EF4-FFF2-40B4-BE49-F238E27FC236}">
                <a16:creationId xmlns:a16="http://schemas.microsoft.com/office/drawing/2014/main" id="{39595E1C-09D9-B2D6-A8FC-FEA35BDD91E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F85A3B2-6601-44E5-AE42-D842DC1A672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172963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D65313-A17F-8139-05D3-9B0850E2B51D}"/>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9F780467-9656-B01F-57CA-5CB604B82A2B}"/>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995C8F2A-B739-31B1-15CB-3410F4BC42E0}"/>
              </a:ext>
            </a:extLst>
          </p:cNvPr>
          <p:cNvSpPr>
            <a:spLocks noGrp="1"/>
          </p:cNvSpPr>
          <p:nvPr>
            <p:ph type="body" idx="1"/>
          </p:nvPr>
        </p:nvSpPr>
        <p:spPr/>
        <p:txBody>
          <a:bodyPr/>
          <a:lstStyle/>
          <a:p>
            <a:endParaRPr lang="es-419" dirty="0"/>
          </a:p>
        </p:txBody>
      </p:sp>
      <p:sp>
        <p:nvSpPr>
          <p:cNvPr id="4" name="Marcador de número de diapositiva 3">
            <a:extLst>
              <a:ext uri="{FF2B5EF4-FFF2-40B4-BE49-F238E27FC236}">
                <a16:creationId xmlns:a16="http://schemas.microsoft.com/office/drawing/2014/main" id="{CD8EA58C-E348-363B-A3AF-D071CA77E73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F85A3B2-6601-44E5-AE42-D842DC1A672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11089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419" dirty="0"/>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F85A3B2-6601-44E5-AE42-D842DC1A672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444760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D75CE4E-4195-381E-A50C-E64AA080EFF6}"/>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MX"/>
          </a:p>
        </p:txBody>
      </p:sp>
      <p:sp>
        <p:nvSpPr>
          <p:cNvPr id="3" name="Subtítulo 2">
            <a:extLst>
              <a:ext uri="{FF2B5EF4-FFF2-40B4-BE49-F238E27FC236}">
                <a16:creationId xmlns:a16="http://schemas.microsoft.com/office/drawing/2014/main" id="{14591CB8-EA3F-AAAA-1976-55372077D75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MX"/>
          </a:p>
        </p:txBody>
      </p:sp>
      <p:sp>
        <p:nvSpPr>
          <p:cNvPr id="4" name="Marcador de fecha 3">
            <a:extLst>
              <a:ext uri="{FF2B5EF4-FFF2-40B4-BE49-F238E27FC236}">
                <a16:creationId xmlns:a16="http://schemas.microsoft.com/office/drawing/2014/main" id="{D18D6610-CCA2-2C63-6617-3A9CC2BDEB20}"/>
              </a:ext>
            </a:extLst>
          </p:cNvPr>
          <p:cNvSpPr>
            <a:spLocks noGrp="1"/>
          </p:cNvSpPr>
          <p:nvPr>
            <p:ph type="dt" sz="half" idx="10"/>
          </p:nvPr>
        </p:nvSpPr>
        <p:spPr/>
        <p:txBody>
          <a:bodyPr/>
          <a:lstStyle/>
          <a:p>
            <a:fld id="{1A8BE29B-8815-4BDB-BE20-E03C0FFEC2C3}" type="datetimeFigureOut">
              <a:rPr lang="es-MX" smtClean="0"/>
              <a:t>28/07/25</a:t>
            </a:fld>
            <a:endParaRPr lang="es-MX"/>
          </a:p>
        </p:txBody>
      </p:sp>
      <p:sp>
        <p:nvSpPr>
          <p:cNvPr id="5" name="Marcador de pie de página 4">
            <a:extLst>
              <a:ext uri="{FF2B5EF4-FFF2-40B4-BE49-F238E27FC236}">
                <a16:creationId xmlns:a16="http://schemas.microsoft.com/office/drawing/2014/main" id="{81315421-073E-A3D0-8C32-6C63DF69246F}"/>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D8BAC8AF-3E69-CAFA-FEC8-6C01F0BEFEC4}"/>
              </a:ext>
            </a:extLst>
          </p:cNvPr>
          <p:cNvSpPr>
            <a:spLocks noGrp="1"/>
          </p:cNvSpPr>
          <p:nvPr>
            <p:ph type="sldNum" sz="quarter" idx="12"/>
          </p:nvPr>
        </p:nvSpPr>
        <p:spPr/>
        <p:txBody>
          <a:bodyPr/>
          <a:lstStyle/>
          <a:p>
            <a:fld id="{9D829BF3-BA70-4EFE-909E-03BA812DD3A4}" type="slidenum">
              <a:rPr lang="es-MX" smtClean="0"/>
              <a:t>‹Nº›</a:t>
            </a:fld>
            <a:endParaRPr lang="es-MX"/>
          </a:p>
        </p:txBody>
      </p:sp>
    </p:spTree>
    <p:extLst>
      <p:ext uri="{BB962C8B-B14F-4D97-AF65-F5344CB8AC3E}">
        <p14:creationId xmlns:p14="http://schemas.microsoft.com/office/powerpoint/2010/main" val="37059445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B56C246-4C13-DC81-E08D-4BD2FDE147EE}"/>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texto vertical 2">
            <a:extLst>
              <a:ext uri="{FF2B5EF4-FFF2-40B4-BE49-F238E27FC236}">
                <a16:creationId xmlns:a16="http://schemas.microsoft.com/office/drawing/2014/main" id="{17C96FD7-97C6-928D-71E2-00A2573D543F}"/>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F1CB9F48-D0DE-BB59-2C56-44F8FC09D970}"/>
              </a:ext>
            </a:extLst>
          </p:cNvPr>
          <p:cNvSpPr>
            <a:spLocks noGrp="1"/>
          </p:cNvSpPr>
          <p:nvPr>
            <p:ph type="dt" sz="half" idx="10"/>
          </p:nvPr>
        </p:nvSpPr>
        <p:spPr/>
        <p:txBody>
          <a:bodyPr/>
          <a:lstStyle/>
          <a:p>
            <a:fld id="{1A8BE29B-8815-4BDB-BE20-E03C0FFEC2C3}" type="datetimeFigureOut">
              <a:rPr lang="es-MX" smtClean="0"/>
              <a:t>28/07/25</a:t>
            </a:fld>
            <a:endParaRPr lang="es-MX"/>
          </a:p>
        </p:txBody>
      </p:sp>
      <p:sp>
        <p:nvSpPr>
          <p:cNvPr id="5" name="Marcador de pie de página 4">
            <a:extLst>
              <a:ext uri="{FF2B5EF4-FFF2-40B4-BE49-F238E27FC236}">
                <a16:creationId xmlns:a16="http://schemas.microsoft.com/office/drawing/2014/main" id="{0995CBCF-3740-37B4-2C65-3B6B801F6572}"/>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6E14CBB5-1D70-B947-136C-CED7AA3F8228}"/>
              </a:ext>
            </a:extLst>
          </p:cNvPr>
          <p:cNvSpPr>
            <a:spLocks noGrp="1"/>
          </p:cNvSpPr>
          <p:nvPr>
            <p:ph type="sldNum" sz="quarter" idx="12"/>
          </p:nvPr>
        </p:nvSpPr>
        <p:spPr/>
        <p:txBody>
          <a:bodyPr/>
          <a:lstStyle/>
          <a:p>
            <a:fld id="{9D829BF3-BA70-4EFE-909E-03BA812DD3A4}" type="slidenum">
              <a:rPr lang="es-MX" smtClean="0"/>
              <a:t>‹Nº›</a:t>
            </a:fld>
            <a:endParaRPr lang="es-MX"/>
          </a:p>
        </p:txBody>
      </p:sp>
    </p:spTree>
    <p:extLst>
      <p:ext uri="{BB962C8B-B14F-4D97-AF65-F5344CB8AC3E}">
        <p14:creationId xmlns:p14="http://schemas.microsoft.com/office/powerpoint/2010/main" val="22202218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9E117CF3-2B97-B34F-6100-8FE41AFE3FF8}"/>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MX"/>
          </a:p>
        </p:txBody>
      </p:sp>
      <p:sp>
        <p:nvSpPr>
          <p:cNvPr id="3" name="Marcador de texto vertical 2">
            <a:extLst>
              <a:ext uri="{FF2B5EF4-FFF2-40B4-BE49-F238E27FC236}">
                <a16:creationId xmlns:a16="http://schemas.microsoft.com/office/drawing/2014/main" id="{2650A923-9203-7F44-CCD3-75518DFC65FB}"/>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382009A4-1012-0A86-4EB4-0A8318B42634}"/>
              </a:ext>
            </a:extLst>
          </p:cNvPr>
          <p:cNvSpPr>
            <a:spLocks noGrp="1"/>
          </p:cNvSpPr>
          <p:nvPr>
            <p:ph type="dt" sz="half" idx="10"/>
          </p:nvPr>
        </p:nvSpPr>
        <p:spPr/>
        <p:txBody>
          <a:bodyPr/>
          <a:lstStyle/>
          <a:p>
            <a:fld id="{1A8BE29B-8815-4BDB-BE20-E03C0FFEC2C3}" type="datetimeFigureOut">
              <a:rPr lang="es-MX" smtClean="0"/>
              <a:t>28/07/25</a:t>
            </a:fld>
            <a:endParaRPr lang="es-MX"/>
          </a:p>
        </p:txBody>
      </p:sp>
      <p:sp>
        <p:nvSpPr>
          <p:cNvPr id="5" name="Marcador de pie de página 4">
            <a:extLst>
              <a:ext uri="{FF2B5EF4-FFF2-40B4-BE49-F238E27FC236}">
                <a16:creationId xmlns:a16="http://schemas.microsoft.com/office/drawing/2014/main" id="{AC2616C1-1B02-4872-9EFD-881F7E762CFB}"/>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7CA06A74-9731-7368-69C4-62B3E3DFACEC}"/>
              </a:ext>
            </a:extLst>
          </p:cNvPr>
          <p:cNvSpPr>
            <a:spLocks noGrp="1"/>
          </p:cNvSpPr>
          <p:nvPr>
            <p:ph type="sldNum" sz="quarter" idx="12"/>
          </p:nvPr>
        </p:nvSpPr>
        <p:spPr/>
        <p:txBody>
          <a:bodyPr/>
          <a:lstStyle/>
          <a:p>
            <a:fld id="{9D829BF3-BA70-4EFE-909E-03BA812DD3A4}" type="slidenum">
              <a:rPr lang="es-MX" smtClean="0"/>
              <a:t>‹Nº›</a:t>
            </a:fld>
            <a:endParaRPr lang="es-MX"/>
          </a:p>
        </p:txBody>
      </p:sp>
    </p:spTree>
    <p:extLst>
      <p:ext uri="{BB962C8B-B14F-4D97-AF65-F5344CB8AC3E}">
        <p14:creationId xmlns:p14="http://schemas.microsoft.com/office/powerpoint/2010/main" val="14478905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14B6457-97E7-414B-9DDF-F351C914E95D}"/>
              </a:ext>
            </a:extLst>
          </p:cNvPr>
          <p:cNvSpPr>
            <a:spLocks noGrp="1"/>
          </p:cNvSpPr>
          <p:nvPr>
            <p:ph type="ctrTitle"/>
          </p:nvPr>
        </p:nvSpPr>
        <p:spPr>
          <a:xfrm>
            <a:off x="1524000" y="1122363"/>
            <a:ext cx="9144000" cy="2387600"/>
          </a:xfrm>
        </p:spPr>
        <p:txBody>
          <a:bodyPr anchor="b"/>
          <a:lstStyle>
            <a:lvl1pPr algn="ctr">
              <a:defRPr sz="6000"/>
            </a:lvl1pPr>
          </a:lstStyle>
          <a:p>
            <a:r>
              <a:rPr lang="es-MX"/>
              <a:t>Haz clic para modificar el estilo de título del patrón</a:t>
            </a:r>
            <a:endParaRPr lang="es-ES_tradnl"/>
          </a:p>
        </p:txBody>
      </p:sp>
      <p:sp>
        <p:nvSpPr>
          <p:cNvPr id="3" name="Subtítulo 2">
            <a:extLst>
              <a:ext uri="{FF2B5EF4-FFF2-40B4-BE49-F238E27FC236}">
                <a16:creationId xmlns:a16="http://schemas.microsoft.com/office/drawing/2014/main" id="{9BB76DE1-0A04-0D4A-AAC4-B1EF5D2E6D8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MX"/>
              <a:t>Haz clic para editar el estilo de subtítulo del patrón</a:t>
            </a:r>
            <a:endParaRPr lang="es-ES_tradnl"/>
          </a:p>
        </p:txBody>
      </p:sp>
      <p:sp>
        <p:nvSpPr>
          <p:cNvPr id="4" name="Marcador de fecha 3">
            <a:extLst>
              <a:ext uri="{FF2B5EF4-FFF2-40B4-BE49-F238E27FC236}">
                <a16:creationId xmlns:a16="http://schemas.microsoft.com/office/drawing/2014/main" id="{AC4791CD-CA7A-5A46-A023-9CB0C3814EEB}"/>
              </a:ext>
            </a:extLst>
          </p:cNvPr>
          <p:cNvSpPr>
            <a:spLocks noGrp="1"/>
          </p:cNvSpPr>
          <p:nvPr>
            <p:ph type="dt" sz="half" idx="10"/>
          </p:nvPr>
        </p:nvSpPr>
        <p:spPr/>
        <p:txBody>
          <a:bodyPr/>
          <a:lstStyle/>
          <a:p>
            <a:fld id="{BBE7FA57-C585-244B-8F83-9BDCE76C2BCF}" type="datetimeFigureOut">
              <a:rPr lang="es-ES_tradnl" smtClean="0"/>
              <a:t>28/7/25</a:t>
            </a:fld>
            <a:endParaRPr lang="es-ES_tradnl"/>
          </a:p>
        </p:txBody>
      </p:sp>
      <p:sp>
        <p:nvSpPr>
          <p:cNvPr id="5" name="Marcador de pie de página 4">
            <a:extLst>
              <a:ext uri="{FF2B5EF4-FFF2-40B4-BE49-F238E27FC236}">
                <a16:creationId xmlns:a16="http://schemas.microsoft.com/office/drawing/2014/main" id="{343C7484-024B-4746-85C0-0C4B76698EF5}"/>
              </a:ext>
            </a:extLst>
          </p:cNvPr>
          <p:cNvSpPr>
            <a:spLocks noGrp="1"/>
          </p:cNvSpPr>
          <p:nvPr>
            <p:ph type="ftr" sz="quarter" idx="11"/>
          </p:nvPr>
        </p:nvSpPr>
        <p:spPr/>
        <p:txBody>
          <a:bodyPr/>
          <a:lstStyle/>
          <a:p>
            <a:endParaRPr lang="es-ES_tradnl"/>
          </a:p>
        </p:txBody>
      </p:sp>
      <p:sp>
        <p:nvSpPr>
          <p:cNvPr id="6" name="Marcador de número de diapositiva 5">
            <a:extLst>
              <a:ext uri="{FF2B5EF4-FFF2-40B4-BE49-F238E27FC236}">
                <a16:creationId xmlns:a16="http://schemas.microsoft.com/office/drawing/2014/main" id="{4C85D070-424F-CC4B-BA10-E02C744CC7F5}"/>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286534017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FF7B8E9-ACCF-DE40-A42D-411CC6C2CC09}"/>
              </a:ext>
            </a:extLst>
          </p:cNvPr>
          <p:cNvSpPr>
            <a:spLocks noGrp="1"/>
          </p:cNvSpPr>
          <p:nvPr>
            <p:ph type="title"/>
          </p:nvPr>
        </p:nvSpPr>
        <p:spPr/>
        <p:txBody>
          <a:bodyPr/>
          <a:lstStyle/>
          <a:p>
            <a:r>
              <a:rPr lang="es-MX"/>
              <a:t>Haz clic para modificar el estilo de título del patrón</a:t>
            </a:r>
            <a:endParaRPr lang="es-ES_tradnl"/>
          </a:p>
        </p:txBody>
      </p:sp>
      <p:sp>
        <p:nvSpPr>
          <p:cNvPr id="3" name="Marcador de contenido 2">
            <a:extLst>
              <a:ext uri="{FF2B5EF4-FFF2-40B4-BE49-F238E27FC236}">
                <a16:creationId xmlns:a16="http://schemas.microsoft.com/office/drawing/2014/main" id="{50AF23D8-4817-F341-BD0D-AD2483116EC1}"/>
              </a:ext>
            </a:extLst>
          </p:cNvPr>
          <p:cNvSpPr>
            <a:spLocks noGrp="1"/>
          </p:cNvSpPr>
          <p:nvPr>
            <p:ph idx="1"/>
          </p:nvPr>
        </p:nvSpPr>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4" name="Marcador de fecha 3">
            <a:extLst>
              <a:ext uri="{FF2B5EF4-FFF2-40B4-BE49-F238E27FC236}">
                <a16:creationId xmlns:a16="http://schemas.microsoft.com/office/drawing/2014/main" id="{FC42EE89-7F71-9343-9B4A-4CCC03CB1002}"/>
              </a:ext>
            </a:extLst>
          </p:cNvPr>
          <p:cNvSpPr>
            <a:spLocks noGrp="1"/>
          </p:cNvSpPr>
          <p:nvPr>
            <p:ph type="dt" sz="half" idx="10"/>
          </p:nvPr>
        </p:nvSpPr>
        <p:spPr/>
        <p:txBody>
          <a:bodyPr/>
          <a:lstStyle/>
          <a:p>
            <a:fld id="{BBE7FA57-C585-244B-8F83-9BDCE76C2BCF}" type="datetimeFigureOut">
              <a:rPr lang="es-ES_tradnl" smtClean="0"/>
              <a:t>28/7/25</a:t>
            </a:fld>
            <a:endParaRPr lang="es-ES_tradnl"/>
          </a:p>
        </p:txBody>
      </p:sp>
      <p:sp>
        <p:nvSpPr>
          <p:cNvPr id="5" name="Marcador de pie de página 4">
            <a:extLst>
              <a:ext uri="{FF2B5EF4-FFF2-40B4-BE49-F238E27FC236}">
                <a16:creationId xmlns:a16="http://schemas.microsoft.com/office/drawing/2014/main" id="{15B16D72-F859-0840-A8D7-DA762D6CE492}"/>
              </a:ext>
            </a:extLst>
          </p:cNvPr>
          <p:cNvSpPr>
            <a:spLocks noGrp="1"/>
          </p:cNvSpPr>
          <p:nvPr>
            <p:ph type="ftr" sz="quarter" idx="11"/>
          </p:nvPr>
        </p:nvSpPr>
        <p:spPr/>
        <p:txBody>
          <a:bodyPr/>
          <a:lstStyle/>
          <a:p>
            <a:endParaRPr lang="es-ES_tradnl"/>
          </a:p>
        </p:txBody>
      </p:sp>
      <p:sp>
        <p:nvSpPr>
          <p:cNvPr id="6" name="Marcador de número de diapositiva 5">
            <a:extLst>
              <a:ext uri="{FF2B5EF4-FFF2-40B4-BE49-F238E27FC236}">
                <a16:creationId xmlns:a16="http://schemas.microsoft.com/office/drawing/2014/main" id="{9CA86A1E-7B22-B74C-8070-CF30F6604F78}"/>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248979068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BB9C628-9B10-184A-BF90-18FD6F7B4FD4}"/>
              </a:ext>
            </a:extLst>
          </p:cNvPr>
          <p:cNvSpPr>
            <a:spLocks noGrp="1"/>
          </p:cNvSpPr>
          <p:nvPr>
            <p:ph type="title"/>
          </p:nvPr>
        </p:nvSpPr>
        <p:spPr>
          <a:xfrm>
            <a:off x="831850" y="1709738"/>
            <a:ext cx="10515600" cy="2852737"/>
          </a:xfrm>
        </p:spPr>
        <p:txBody>
          <a:bodyPr anchor="b"/>
          <a:lstStyle>
            <a:lvl1pPr>
              <a:defRPr sz="6000"/>
            </a:lvl1pPr>
          </a:lstStyle>
          <a:p>
            <a:r>
              <a:rPr lang="es-MX"/>
              <a:t>Haz clic para modificar el estilo de título del patrón</a:t>
            </a:r>
            <a:endParaRPr lang="es-ES_tradnl"/>
          </a:p>
        </p:txBody>
      </p:sp>
      <p:sp>
        <p:nvSpPr>
          <p:cNvPr id="3" name="Marcador de texto 2">
            <a:extLst>
              <a:ext uri="{FF2B5EF4-FFF2-40B4-BE49-F238E27FC236}">
                <a16:creationId xmlns:a16="http://schemas.microsoft.com/office/drawing/2014/main" id="{6C2212D1-AAC1-5A45-B5D9-938CF93823C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MX"/>
              <a:t>Haga clic para modificar los estilos de texto del patrón</a:t>
            </a:r>
          </a:p>
        </p:txBody>
      </p:sp>
      <p:sp>
        <p:nvSpPr>
          <p:cNvPr id="4" name="Marcador de fecha 3">
            <a:extLst>
              <a:ext uri="{FF2B5EF4-FFF2-40B4-BE49-F238E27FC236}">
                <a16:creationId xmlns:a16="http://schemas.microsoft.com/office/drawing/2014/main" id="{31EEFD7F-B503-CF46-AAB6-87ECD52C44BE}"/>
              </a:ext>
            </a:extLst>
          </p:cNvPr>
          <p:cNvSpPr>
            <a:spLocks noGrp="1"/>
          </p:cNvSpPr>
          <p:nvPr>
            <p:ph type="dt" sz="half" idx="10"/>
          </p:nvPr>
        </p:nvSpPr>
        <p:spPr/>
        <p:txBody>
          <a:bodyPr/>
          <a:lstStyle/>
          <a:p>
            <a:fld id="{BBE7FA57-C585-244B-8F83-9BDCE76C2BCF}" type="datetimeFigureOut">
              <a:rPr lang="es-ES_tradnl" smtClean="0"/>
              <a:t>28/7/25</a:t>
            </a:fld>
            <a:endParaRPr lang="es-ES_tradnl"/>
          </a:p>
        </p:txBody>
      </p:sp>
      <p:sp>
        <p:nvSpPr>
          <p:cNvPr id="5" name="Marcador de pie de página 4">
            <a:extLst>
              <a:ext uri="{FF2B5EF4-FFF2-40B4-BE49-F238E27FC236}">
                <a16:creationId xmlns:a16="http://schemas.microsoft.com/office/drawing/2014/main" id="{8F441AD8-1AE7-8B41-91AF-AA44AEDBF696}"/>
              </a:ext>
            </a:extLst>
          </p:cNvPr>
          <p:cNvSpPr>
            <a:spLocks noGrp="1"/>
          </p:cNvSpPr>
          <p:nvPr>
            <p:ph type="ftr" sz="quarter" idx="11"/>
          </p:nvPr>
        </p:nvSpPr>
        <p:spPr/>
        <p:txBody>
          <a:bodyPr/>
          <a:lstStyle/>
          <a:p>
            <a:endParaRPr lang="es-ES_tradnl"/>
          </a:p>
        </p:txBody>
      </p:sp>
      <p:sp>
        <p:nvSpPr>
          <p:cNvPr id="6" name="Marcador de número de diapositiva 5">
            <a:extLst>
              <a:ext uri="{FF2B5EF4-FFF2-40B4-BE49-F238E27FC236}">
                <a16:creationId xmlns:a16="http://schemas.microsoft.com/office/drawing/2014/main" id="{8CB71F90-59AB-4444-A018-A274A3E0A8A8}"/>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167205578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2AC2119-27FB-9E4E-B5BF-C07D60A2F83C}"/>
              </a:ext>
            </a:extLst>
          </p:cNvPr>
          <p:cNvSpPr>
            <a:spLocks noGrp="1"/>
          </p:cNvSpPr>
          <p:nvPr>
            <p:ph type="title"/>
          </p:nvPr>
        </p:nvSpPr>
        <p:spPr/>
        <p:txBody>
          <a:bodyPr/>
          <a:lstStyle/>
          <a:p>
            <a:r>
              <a:rPr lang="es-MX"/>
              <a:t>Haz clic para modificar el estilo de título del patrón</a:t>
            </a:r>
            <a:endParaRPr lang="es-ES_tradnl"/>
          </a:p>
        </p:txBody>
      </p:sp>
      <p:sp>
        <p:nvSpPr>
          <p:cNvPr id="3" name="Marcador de contenido 2">
            <a:extLst>
              <a:ext uri="{FF2B5EF4-FFF2-40B4-BE49-F238E27FC236}">
                <a16:creationId xmlns:a16="http://schemas.microsoft.com/office/drawing/2014/main" id="{EAE2BA35-CA44-4143-9D52-3B0670DF953B}"/>
              </a:ext>
            </a:extLst>
          </p:cNvPr>
          <p:cNvSpPr>
            <a:spLocks noGrp="1"/>
          </p:cNvSpPr>
          <p:nvPr>
            <p:ph sz="half" idx="1"/>
          </p:nvPr>
        </p:nvSpPr>
        <p:spPr>
          <a:xfrm>
            <a:off x="838200" y="1825625"/>
            <a:ext cx="5181600" cy="435133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4" name="Marcador de contenido 3">
            <a:extLst>
              <a:ext uri="{FF2B5EF4-FFF2-40B4-BE49-F238E27FC236}">
                <a16:creationId xmlns:a16="http://schemas.microsoft.com/office/drawing/2014/main" id="{963DD19E-9D30-4244-BBD3-0E837A055DFD}"/>
              </a:ext>
            </a:extLst>
          </p:cNvPr>
          <p:cNvSpPr>
            <a:spLocks noGrp="1"/>
          </p:cNvSpPr>
          <p:nvPr>
            <p:ph sz="half" idx="2"/>
          </p:nvPr>
        </p:nvSpPr>
        <p:spPr>
          <a:xfrm>
            <a:off x="6172200" y="1825625"/>
            <a:ext cx="5181600" cy="435133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5" name="Marcador de fecha 4">
            <a:extLst>
              <a:ext uri="{FF2B5EF4-FFF2-40B4-BE49-F238E27FC236}">
                <a16:creationId xmlns:a16="http://schemas.microsoft.com/office/drawing/2014/main" id="{F678B5C8-C21B-EB4A-88ED-56F534C08DB2}"/>
              </a:ext>
            </a:extLst>
          </p:cNvPr>
          <p:cNvSpPr>
            <a:spLocks noGrp="1"/>
          </p:cNvSpPr>
          <p:nvPr>
            <p:ph type="dt" sz="half" idx="10"/>
          </p:nvPr>
        </p:nvSpPr>
        <p:spPr/>
        <p:txBody>
          <a:bodyPr/>
          <a:lstStyle/>
          <a:p>
            <a:fld id="{BBE7FA57-C585-244B-8F83-9BDCE76C2BCF}" type="datetimeFigureOut">
              <a:rPr lang="es-ES_tradnl" smtClean="0"/>
              <a:t>28/7/25</a:t>
            </a:fld>
            <a:endParaRPr lang="es-ES_tradnl"/>
          </a:p>
        </p:txBody>
      </p:sp>
      <p:sp>
        <p:nvSpPr>
          <p:cNvPr id="6" name="Marcador de pie de página 5">
            <a:extLst>
              <a:ext uri="{FF2B5EF4-FFF2-40B4-BE49-F238E27FC236}">
                <a16:creationId xmlns:a16="http://schemas.microsoft.com/office/drawing/2014/main" id="{EA2E11DB-6CEC-D94B-AF53-E1F782865063}"/>
              </a:ext>
            </a:extLst>
          </p:cNvPr>
          <p:cNvSpPr>
            <a:spLocks noGrp="1"/>
          </p:cNvSpPr>
          <p:nvPr>
            <p:ph type="ftr" sz="quarter" idx="11"/>
          </p:nvPr>
        </p:nvSpPr>
        <p:spPr/>
        <p:txBody>
          <a:bodyPr/>
          <a:lstStyle/>
          <a:p>
            <a:endParaRPr lang="es-ES_tradnl"/>
          </a:p>
        </p:txBody>
      </p:sp>
      <p:sp>
        <p:nvSpPr>
          <p:cNvPr id="7" name="Marcador de número de diapositiva 6">
            <a:extLst>
              <a:ext uri="{FF2B5EF4-FFF2-40B4-BE49-F238E27FC236}">
                <a16:creationId xmlns:a16="http://schemas.microsoft.com/office/drawing/2014/main" id="{1039FF7D-B361-9A48-A5CA-852F925A9125}"/>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12539228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88F61B8-1510-8D49-944E-80BD7A0A0AB4}"/>
              </a:ext>
            </a:extLst>
          </p:cNvPr>
          <p:cNvSpPr>
            <a:spLocks noGrp="1"/>
          </p:cNvSpPr>
          <p:nvPr>
            <p:ph type="title"/>
          </p:nvPr>
        </p:nvSpPr>
        <p:spPr>
          <a:xfrm>
            <a:off x="839788" y="365125"/>
            <a:ext cx="10515600" cy="1325563"/>
          </a:xfrm>
        </p:spPr>
        <p:txBody>
          <a:bodyPr/>
          <a:lstStyle/>
          <a:p>
            <a:r>
              <a:rPr lang="es-MX"/>
              <a:t>Haz clic para modificar el estilo de título del patrón</a:t>
            </a:r>
            <a:endParaRPr lang="es-ES_tradnl"/>
          </a:p>
        </p:txBody>
      </p:sp>
      <p:sp>
        <p:nvSpPr>
          <p:cNvPr id="3" name="Marcador de texto 2">
            <a:extLst>
              <a:ext uri="{FF2B5EF4-FFF2-40B4-BE49-F238E27FC236}">
                <a16:creationId xmlns:a16="http://schemas.microsoft.com/office/drawing/2014/main" id="{C024911C-54FD-8C48-8BFC-DAADFA7499A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MX"/>
              <a:t>Haga clic para modificar los estilos de texto del patrón</a:t>
            </a:r>
          </a:p>
        </p:txBody>
      </p:sp>
      <p:sp>
        <p:nvSpPr>
          <p:cNvPr id="4" name="Marcador de contenido 3">
            <a:extLst>
              <a:ext uri="{FF2B5EF4-FFF2-40B4-BE49-F238E27FC236}">
                <a16:creationId xmlns:a16="http://schemas.microsoft.com/office/drawing/2014/main" id="{3229F621-9CD7-DC45-9D28-6AE199E37958}"/>
              </a:ext>
            </a:extLst>
          </p:cNvPr>
          <p:cNvSpPr>
            <a:spLocks noGrp="1"/>
          </p:cNvSpPr>
          <p:nvPr>
            <p:ph sz="half" idx="2"/>
          </p:nvPr>
        </p:nvSpPr>
        <p:spPr>
          <a:xfrm>
            <a:off x="839788" y="2505075"/>
            <a:ext cx="5157787" cy="368458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5" name="Marcador de texto 4">
            <a:extLst>
              <a:ext uri="{FF2B5EF4-FFF2-40B4-BE49-F238E27FC236}">
                <a16:creationId xmlns:a16="http://schemas.microsoft.com/office/drawing/2014/main" id="{8D714FEE-1909-5E48-91CF-A21B02204D0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MX"/>
              <a:t>Haga clic para modificar los estilos de texto del patrón</a:t>
            </a:r>
          </a:p>
        </p:txBody>
      </p:sp>
      <p:sp>
        <p:nvSpPr>
          <p:cNvPr id="6" name="Marcador de contenido 5">
            <a:extLst>
              <a:ext uri="{FF2B5EF4-FFF2-40B4-BE49-F238E27FC236}">
                <a16:creationId xmlns:a16="http://schemas.microsoft.com/office/drawing/2014/main" id="{42E05B77-07EF-DD40-BDA8-27CE8530FD9C}"/>
              </a:ext>
            </a:extLst>
          </p:cNvPr>
          <p:cNvSpPr>
            <a:spLocks noGrp="1"/>
          </p:cNvSpPr>
          <p:nvPr>
            <p:ph sz="quarter" idx="4"/>
          </p:nvPr>
        </p:nvSpPr>
        <p:spPr>
          <a:xfrm>
            <a:off x="6172200" y="2505075"/>
            <a:ext cx="5183188" cy="3684588"/>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7" name="Marcador de fecha 6">
            <a:extLst>
              <a:ext uri="{FF2B5EF4-FFF2-40B4-BE49-F238E27FC236}">
                <a16:creationId xmlns:a16="http://schemas.microsoft.com/office/drawing/2014/main" id="{711822A6-C32F-A042-A924-46F961F50F9C}"/>
              </a:ext>
            </a:extLst>
          </p:cNvPr>
          <p:cNvSpPr>
            <a:spLocks noGrp="1"/>
          </p:cNvSpPr>
          <p:nvPr>
            <p:ph type="dt" sz="half" idx="10"/>
          </p:nvPr>
        </p:nvSpPr>
        <p:spPr/>
        <p:txBody>
          <a:bodyPr/>
          <a:lstStyle/>
          <a:p>
            <a:fld id="{BBE7FA57-C585-244B-8F83-9BDCE76C2BCF}" type="datetimeFigureOut">
              <a:rPr lang="es-ES_tradnl" smtClean="0"/>
              <a:t>28/7/25</a:t>
            </a:fld>
            <a:endParaRPr lang="es-ES_tradnl"/>
          </a:p>
        </p:txBody>
      </p:sp>
      <p:sp>
        <p:nvSpPr>
          <p:cNvPr id="8" name="Marcador de pie de página 7">
            <a:extLst>
              <a:ext uri="{FF2B5EF4-FFF2-40B4-BE49-F238E27FC236}">
                <a16:creationId xmlns:a16="http://schemas.microsoft.com/office/drawing/2014/main" id="{90A22F9E-4514-A94E-B6C3-85A0EC5DE7D1}"/>
              </a:ext>
            </a:extLst>
          </p:cNvPr>
          <p:cNvSpPr>
            <a:spLocks noGrp="1"/>
          </p:cNvSpPr>
          <p:nvPr>
            <p:ph type="ftr" sz="quarter" idx="11"/>
          </p:nvPr>
        </p:nvSpPr>
        <p:spPr/>
        <p:txBody>
          <a:bodyPr/>
          <a:lstStyle/>
          <a:p>
            <a:endParaRPr lang="es-ES_tradnl"/>
          </a:p>
        </p:txBody>
      </p:sp>
      <p:sp>
        <p:nvSpPr>
          <p:cNvPr id="9" name="Marcador de número de diapositiva 8">
            <a:extLst>
              <a:ext uri="{FF2B5EF4-FFF2-40B4-BE49-F238E27FC236}">
                <a16:creationId xmlns:a16="http://schemas.microsoft.com/office/drawing/2014/main" id="{32C40D86-05B5-D742-ADF3-FC3495B3F628}"/>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169085156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9B9C358-8BD9-A344-8B1F-1221E620EB69}"/>
              </a:ext>
            </a:extLst>
          </p:cNvPr>
          <p:cNvSpPr>
            <a:spLocks noGrp="1"/>
          </p:cNvSpPr>
          <p:nvPr>
            <p:ph type="title"/>
          </p:nvPr>
        </p:nvSpPr>
        <p:spPr/>
        <p:txBody>
          <a:bodyPr/>
          <a:lstStyle/>
          <a:p>
            <a:r>
              <a:rPr lang="es-MX"/>
              <a:t>Haz clic para modificar el estilo de título del patrón</a:t>
            </a:r>
            <a:endParaRPr lang="es-ES_tradnl"/>
          </a:p>
        </p:txBody>
      </p:sp>
      <p:sp>
        <p:nvSpPr>
          <p:cNvPr id="3" name="Marcador de fecha 2">
            <a:extLst>
              <a:ext uri="{FF2B5EF4-FFF2-40B4-BE49-F238E27FC236}">
                <a16:creationId xmlns:a16="http://schemas.microsoft.com/office/drawing/2014/main" id="{3E0BA330-F8F8-F245-940E-473577E73892}"/>
              </a:ext>
            </a:extLst>
          </p:cNvPr>
          <p:cNvSpPr>
            <a:spLocks noGrp="1"/>
          </p:cNvSpPr>
          <p:nvPr>
            <p:ph type="dt" sz="half" idx="10"/>
          </p:nvPr>
        </p:nvSpPr>
        <p:spPr/>
        <p:txBody>
          <a:bodyPr/>
          <a:lstStyle/>
          <a:p>
            <a:fld id="{BBE7FA57-C585-244B-8F83-9BDCE76C2BCF}" type="datetimeFigureOut">
              <a:rPr lang="es-ES_tradnl" smtClean="0"/>
              <a:t>28/7/25</a:t>
            </a:fld>
            <a:endParaRPr lang="es-ES_tradnl"/>
          </a:p>
        </p:txBody>
      </p:sp>
      <p:sp>
        <p:nvSpPr>
          <p:cNvPr id="4" name="Marcador de pie de página 3">
            <a:extLst>
              <a:ext uri="{FF2B5EF4-FFF2-40B4-BE49-F238E27FC236}">
                <a16:creationId xmlns:a16="http://schemas.microsoft.com/office/drawing/2014/main" id="{927DC52B-72AC-1C42-92B4-3B59FDE7FCF5}"/>
              </a:ext>
            </a:extLst>
          </p:cNvPr>
          <p:cNvSpPr>
            <a:spLocks noGrp="1"/>
          </p:cNvSpPr>
          <p:nvPr>
            <p:ph type="ftr" sz="quarter" idx="11"/>
          </p:nvPr>
        </p:nvSpPr>
        <p:spPr/>
        <p:txBody>
          <a:bodyPr/>
          <a:lstStyle/>
          <a:p>
            <a:endParaRPr lang="es-ES_tradnl"/>
          </a:p>
        </p:txBody>
      </p:sp>
      <p:sp>
        <p:nvSpPr>
          <p:cNvPr id="5" name="Marcador de número de diapositiva 4">
            <a:extLst>
              <a:ext uri="{FF2B5EF4-FFF2-40B4-BE49-F238E27FC236}">
                <a16:creationId xmlns:a16="http://schemas.microsoft.com/office/drawing/2014/main" id="{B8C35862-B345-2444-85EC-9CBBC8C1B65F}"/>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80731632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35176637-01DD-5F41-BC28-36B81411D4B3}"/>
              </a:ext>
            </a:extLst>
          </p:cNvPr>
          <p:cNvSpPr>
            <a:spLocks noGrp="1"/>
          </p:cNvSpPr>
          <p:nvPr>
            <p:ph type="dt" sz="half" idx="10"/>
          </p:nvPr>
        </p:nvSpPr>
        <p:spPr/>
        <p:txBody>
          <a:bodyPr/>
          <a:lstStyle/>
          <a:p>
            <a:fld id="{BBE7FA57-C585-244B-8F83-9BDCE76C2BCF}" type="datetimeFigureOut">
              <a:rPr lang="es-ES_tradnl" smtClean="0"/>
              <a:t>28/7/25</a:t>
            </a:fld>
            <a:endParaRPr lang="es-ES_tradnl"/>
          </a:p>
        </p:txBody>
      </p:sp>
      <p:sp>
        <p:nvSpPr>
          <p:cNvPr id="3" name="Marcador de pie de página 2">
            <a:extLst>
              <a:ext uri="{FF2B5EF4-FFF2-40B4-BE49-F238E27FC236}">
                <a16:creationId xmlns:a16="http://schemas.microsoft.com/office/drawing/2014/main" id="{52F34602-5039-0247-8615-72F1A1A0636F}"/>
              </a:ext>
            </a:extLst>
          </p:cNvPr>
          <p:cNvSpPr>
            <a:spLocks noGrp="1"/>
          </p:cNvSpPr>
          <p:nvPr>
            <p:ph type="ftr" sz="quarter" idx="11"/>
          </p:nvPr>
        </p:nvSpPr>
        <p:spPr/>
        <p:txBody>
          <a:bodyPr/>
          <a:lstStyle/>
          <a:p>
            <a:endParaRPr lang="es-ES_tradnl"/>
          </a:p>
        </p:txBody>
      </p:sp>
      <p:sp>
        <p:nvSpPr>
          <p:cNvPr id="4" name="Marcador de número de diapositiva 3">
            <a:extLst>
              <a:ext uri="{FF2B5EF4-FFF2-40B4-BE49-F238E27FC236}">
                <a16:creationId xmlns:a16="http://schemas.microsoft.com/office/drawing/2014/main" id="{89413057-F7D0-6344-A2E9-15A59EB121E6}"/>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217493324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D3F3766-B4F1-A243-82E1-33E9FFDADD54}"/>
              </a:ext>
            </a:extLst>
          </p:cNvPr>
          <p:cNvSpPr>
            <a:spLocks noGrp="1"/>
          </p:cNvSpPr>
          <p:nvPr>
            <p:ph type="title"/>
          </p:nvPr>
        </p:nvSpPr>
        <p:spPr>
          <a:xfrm>
            <a:off x="839788" y="457200"/>
            <a:ext cx="3932237" cy="1600200"/>
          </a:xfrm>
        </p:spPr>
        <p:txBody>
          <a:bodyPr anchor="b"/>
          <a:lstStyle>
            <a:lvl1pPr>
              <a:defRPr sz="3200"/>
            </a:lvl1pPr>
          </a:lstStyle>
          <a:p>
            <a:r>
              <a:rPr lang="es-MX"/>
              <a:t>Haz clic para modificar el estilo de título del patrón</a:t>
            </a:r>
            <a:endParaRPr lang="es-ES_tradnl"/>
          </a:p>
        </p:txBody>
      </p:sp>
      <p:sp>
        <p:nvSpPr>
          <p:cNvPr id="3" name="Marcador de contenido 2">
            <a:extLst>
              <a:ext uri="{FF2B5EF4-FFF2-40B4-BE49-F238E27FC236}">
                <a16:creationId xmlns:a16="http://schemas.microsoft.com/office/drawing/2014/main" id="{1455258C-4D20-504B-907D-0579E54A16C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4" name="Marcador de texto 3">
            <a:extLst>
              <a:ext uri="{FF2B5EF4-FFF2-40B4-BE49-F238E27FC236}">
                <a16:creationId xmlns:a16="http://schemas.microsoft.com/office/drawing/2014/main" id="{DD630014-8F63-5240-8880-4050E10284F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MX"/>
              <a:t>Haga clic para modificar los estilos de texto del patrón</a:t>
            </a:r>
          </a:p>
        </p:txBody>
      </p:sp>
      <p:sp>
        <p:nvSpPr>
          <p:cNvPr id="5" name="Marcador de fecha 4">
            <a:extLst>
              <a:ext uri="{FF2B5EF4-FFF2-40B4-BE49-F238E27FC236}">
                <a16:creationId xmlns:a16="http://schemas.microsoft.com/office/drawing/2014/main" id="{78E78B4A-DA56-D14F-A5CD-E2CF4083AC46}"/>
              </a:ext>
            </a:extLst>
          </p:cNvPr>
          <p:cNvSpPr>
            <a:spLocks noGrp="1"/>
          </p:cNvSpPr>
          <p:nvPr>
            <p:ph type="dt" sz="half" idx="10"/>
          </p:nvPr>
        </p:nvSpPr>
        <p:spPr/>
        <p:txBody>
          <a:bodyPr/>
          <a:lstStyle/>
          <a:p>
            <a:fld id="{BBE7FA57-C585-244B-8F83-9BDCE76C2BCF}" type="datetimeFigureOut">
              <a:rPr lang="es-ES_tradnl" smtClean="0"/>
              <a:t>28/7/25</a:t>
            </a:fld>
            <a:endParaRPr lang="es-ES_tradnl"/>
          </a:p>
        </p:txBody>
      </p:sp>
      <p:sp>
        <p:nvSpPr>
          <p:cNvPr id="6" name="Marcador de pie de página 5">
            <a:extLst>
              <a:ext uri="{FF2B5EF4-FFF2-40B4-BE49-F238E27FC236}">
                <a16:creationId xmlns:a16="http://schemas.microsoft.com/office/drawing/2014/main" id="{B810CB0D-135B-D14D-BE44-2200DD72E0D2}"/>
              </a:ext>
            </a:extLst>
          </p:cNvPr>
          <p:cNvSpPr>
            <a:spLocks noGrp="1"/>
          </p:cNvSpPr>
          <p:nvPr>
            <p:ph type="ftr" sz="quarter" idx="11"/>
          </p:nvPr>
        </p:nvSpPr>
        <p:spPr/>
        <p:txBody>
          <a:bodyPr/>
          <a:lstStyle/>
          <a:p>
            <a:endParaRPr lang="es-ES_tradnl"/>
          </a:p>
        </p:txBody>
      </p:sp>
      <p:sp>
        <p:nvSpPr>
          <p:cNvPr id="7" name="Marcador de número de diapositiva 6">
            <a:extLst>
              <a:ext uri="{FF2B5EF4-FFF2-40B4-BE49-F238E27FC236}">
                <a16:creationId xmlns:a16="http://schemas.microsoft.com/office/drawing/2014/main" id="{443A78BF-33D8-D34E-9568-F94CDCAAB202}"/>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40853396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BF144B7-9C58-07E1-B3C2-3A18312C51AD}"/>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71E1C864-F35E-198B-C47E-197605285E4C}"/>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92393B2E-B4B2-71E0-5F82-EEF7A550565B}"/>
              </a:ext>
            </a:extLst>
          </p:cNvPr>
          <p:cNvSpPr>
            <a:spLocks noGrp="1"/>
          </p:cNvSpPr>
          <p:nvPr>
            <p:ph type="dt" sz="half" idx="10"/>
          </p:nvPr>
        </p:nvSpPr>
        <p:spPr/>
        <p:txBody>
          <a:bodyPr/>
          <a:lstStyle/>
          <a:p>
            <a:fld id="{1A8BE29B-8815-4BDB-BE20-E03C0FFEC2C3}" type="datetimeFigureOut">
              <a:rPr lang="es-MX" smtClean="0"/>
              <a:t>28/07/25</a:t>
            </a:fld>
            <a:endParaRPr lang="es-MX"/>
          </a:p>
        </p:txBody>
      </p:sp>
      <p:sp>
        <p:nvSpPr>
          <p:cNvPr id="5" name="Marcador de pie de página 4">
            <a:extLst>
              <a:ext uri="{FF2B5EF4-FFF2-40B4-BE49-F238E27FC236}">
                <a16:creationId xmlns:a16="http://schemas.microsoft.com/office/drawing/2014/main" id="{C702FF88-6134-2618-C63D-5449C6B88B33}"/>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F09B20BF-7B01-9A08-7272-C7B5033C472D}"/>
              </a:ext>
            </a:extLst>
          </p:cNvPr>
          <p:cNvSpPr>
            <a:spLocks noGrp="1"/>
          </p:cNvSpPr>
          <p:nvPr>
            <p:ph type="sldNum" sz="quarter" idx="12"/>
          </p:nvPr>
        </p:nvSpPr>
        <p:spPr/>
        <p:txBody>
          <a:bodyPr/>
          <a:lstStyle/>
          <a:p>
            <a:fld id="{9D829BF3-BA70-4EFE-909E-03BA812DD3A4}" type="slidenum">
              <a:rPr lang="es-MX" smtClean="0"/>
              <a:t>‹Nº›</a:t>
            </a:fld>
            <a:endParaRPr lang="es-MX"/>
          </a:p>
        </p:txBody>
      </p:sp>
    </p:spTree>
    <p:extLst>
      <p:ext uri="{BB962C8B-B14F-4D97-AF65-F5344CB8AC3E}">
        <p14:creationId xmlns:p14="http://schemas.microsoft.com/office/powerpoint/2010/main" val="283509620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513F14F-80CB-CF4A-9AA5-FA760D38D53A}"/>
              </a:ext>
            </a:extLst>
          </p:cNvPr>
          <p:cNvSpPr>
            <a:spLocks noGrp="1"/>
          </p:cNvSpPr>
          <p:nvPr>
            <p:ph type="title"/>
          </p:nvPr>
        </p:nvSpPr>
        <p:spPr>
          <a:xfrm>
            <a:off x="839788" y="457200"/>
            <a:ext cx="3932237" cy="1600200"/>
          </a:xfrm>
        </p:spPr>
        <p:txBody>
          <a:bodyPr anchor="b"/>
          <a:lstStyle>
            <a:lvl1pPr>
              <a:defRPr sz="3200"/>
            </a:lvl1pPr>
          </a:lstStyle>
          <a:p>
            <a:r>
              <a:rPr lang="es-MX"/>
              <a:t>Haz clic para modificar el estilo de título del patrón</a:t>
            </a:r>
            <a:endParaRPr lang="es-ES_tradnl"/>
          </a:p>
        </p:txBody>
      </p:sp>
      <p:sp>
        <p:nvSpPr>
          <p:cNvPr id="3" name="Marcador de posición de imagen 2">
            <a:extLst>
              <a:ext uri="{FF2B5EF4-FFF2-40B4-BE49-F238E27FC236}">
                <a16:creationId xmlns:a16="http://schemas.microsoft.com/office/drawing/2014/main" id="{C806937E-0175-C946-9717-BB41ED62ECA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_tradnl"/>
          </a:p>
        </p:txBody>
      </p:sp>
      <p:sp>
        <p:nvSpPr>
          <p:cNvPr id="4" name="Marcador de texto 3">
            <a:extLst>
              <a:ext uri="{FF2B5EF4-FFF2-40B4-BE49-F238E27FC236}">
                <a16:creationId xmlns:a16="http://schemas.microsoft.com/office/drawing/2014/main" id="{B668A21C-4975-5544-9675-CC0DB3EC855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MX"/>
              <a:t>Haga clic para modificar los estilos de texto del patrón</a:t>
            </a:r>
          </a:p>
        </p:txBody>
      </p:sp>
      <p:sp>
        <p:nvSpPr>
          <p:cNvPr id="5" name="Marcador de fecha 4">
            <a:extLst>
              <a:ext uri="{FF2B5EF4-FFF2-40B4-BE49-F238E27FC236}">
                <a16:creationId xmlns:a16="http://schemas.microsoft.com/office/drawing/2014/main" id="{C1A18AD6-0A33-5145-96CA-6849115568B3}"/>
              </a:ext>
            </a:extLst>
          </p:cNvPr>
          <p:cNvSpPr>
            <a:spLocks noGrp="1"/>
          </p:cNvSpPr>
          <p:nvPr>
            <p:ph type="dt" sz="half" idx="10"/>
          </p:nvPr>
        </p:nvSpPr>
        <p:spPr/>
        <p:txBody>
          <a:bodyPr/>
          <a:lstStyle/>
          <a:p>
            <a:fld id="{BBE7FA57-C585-244B-8F83-9BDCE76C2BCF}" type="datetimeFigureOut">
              <a:rPr lang="es-ES_tradnl" smtClean="0"/>
              <a:t>28/7/25</a:t>
            </a:fld>
            <a:endParaRPr lang="es-ES_tradnl"/>
          </a:p>
        </p:txBody>
      </p:sp>
      <p:sp>
        <p:nvSpPr>
          <p:cNvPr id="6" name="Marcador de pie de página 5">
            <a:extLst>
              <a:ext uri="{FF2B5EF4-FFF2-40B4-BE49-F238E27FC236}">
                <a16:creationId xmlns:a16="http://schemas.microsoft.com/office/drawing/2014/main" id="{88E64733-ADBF-B94F-A858-8861868757CE}"/>
              </a:ext>
            </a:extLst>
          </p:cNvPr>
          <p:cNvSpPr>
            <a:spLocks noGrp="1"/>
          </p:cNvSpPr>
          <p:nvPr>
            <p:ph type="ftr" sz="quarter" idx="11"/>
          </p:nvPr>
        </p:nvSpPr>
        <p:spPr/>
        <p:txBody>
          <a:bodyPr/>
          <a:lstStyle/>
          <a:p>
            <a:endParaRPr lang="es-ES_tradnl"/>
          </a:p>
        </p:txBody>
      </p:sp>
      <p:sp>
        <p:nvSpPr>
          <p:cNvPr id="7" name="Marcador de número de diapositiva 6">
            <a:extLst>
              <a:ext uri="{FF2B5EF4-FFF2-40B4-BE49-F238E27FC236}">
                <a16:creationId xmlns:a16="http://schemas.microsoft.com/office/drawing/2014/main" id="{4D52B227-78C6-9E49-920F-03A65D440179}"/>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350697267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4EFBC21-16D8-BE49-B0D4-BCFA86759382}"/>
              </a:ext>
            </a:extLst>
          </p:cNvPr>
          <p:cNvSpPr>
            <a:spLocks noGrp="1"/>
          </p:cNvSpPr>
          <p:nvPr>
            <p:ph type="title"/>
          </p:nvPr>
        </p:nvSpPr>
        <p:spPr/>
        <p:txBody>
          <a:bodyPr/>
          <a:lstStyle/>
          <a:p>
            <a:r>
              <a:rPr lang="es-MX"/>
              <a:t>Haz clic para modificar el estilo de título del patrón</a:t>
            </a:r>
            <a:endParaRPr lang="es-ES_tradnl"/>
          </a:p>
        </p:txBody>
      </p:sp>
      <p:sp>
        <p:nvSpPr>
          <p:cNvPr id="3" name="Marcador de texto vertical 2">
            <a:extLst>
              <a:ext uri="{FF2B5EF4-FFF2-40B4-BE49-F238E27FC236}">
                <a16:creationId xmlns:a16="http://schemas.microsoft.com/office/drawing/2014/main" id="{A4321B81-1BB8-8E4B-8FDC-08571E6462E9}"/>
              </a:ext>
            </a:extLst>
          </p:cNvPr>
          <p:cNvSpPr>
            <a:spLocks noGrp="1"/>
          </p:cNvSpPr>
          <p:nvPr>
            <p:ph type="body" orient="vert" idx="1"/>
          </p:nvPr>
        </p:nvSpPr>
        <p:spPr/>
        <p:txBody>
          <a:bodyPr vert="eaVert"/>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4" name="Marcador de fecha 3">
            <a:extLst>
              <a:ext uri="{FF2B5EF4-FFF2-40B4-BE49-F238E27FC236}">
                <a16:creationId xmlns:a16="http://schemas.microsoft.com/office/drawing/2014/main" id="{C922D281-A4E4-2944-ADA2-82CFA66DC14B}"/>
              </a:ext>
            </a:extLst>
          </p:cNvPr>
          <p:cNvSpPr>
            <a:spLocks noGrp="1"/>
          </p:cNvSpPr>
          <p:nvPr>
            <p:ph type="dt" sz="half" idx="10"/>
          </p:nvPr>
        </p:nvSpPr>
        <p:spPr/>
        <p:txBody>
          <a:bodyPr/>
          <a:lstStyle/>
          <a:p>
            <a:fld id="{BBE7FA57-C585-244B-8F83-9BDCE76C2BCF}" type="datetimeFigureOut">
              <a:rPr lang="es-ES_tradnl" smtClean="0"/>
              <a:t>28/7/25</a:t>
            </a:fld>
            <a:endParaRPr lang="es-ES_tradnl"/>
          </a:p>
        </p:txBody>
      </p:sp>
      <p:sp>
        <p:nvSpPr>
          <p:cNvPr id="5" name="Marcador de pie de página 4">
            <a:extLst>
              <a:ext uri="{FF2B5EF4-FFF2-40B4-BE49-F238E27FC236}">
                <a16:creationId xmlns:a16="http://schemas.microsoft.com/office/drawing/2014/main" id="{692F3B37-0916-3542-A4A0-2BD5F334AF84}"/>
              </a:ext>
            </a:extLst>
          </p:cNvPr>
          <p:cNvSpPr>
            <a:spLocks noGrp="1"/>
          </p:cNvSpPr>
          <p:nvPr>
            <p:ph type="ftr" sz="quarter" idx="11"/>
          </p:nvPr>
        </p:nvSpPr>
        <p:spPr/>
        <p:txBody>
          <a:bodyPr/>
          <a:lstStyle/>
          <a:p>
            <a:endParaRPr lang="es-ES_tradnl"/>
          </a:p>
        </p:txBody>
      </p:sp>
      <p:sp>
        <p:nvSpPr>
          <p:cNvPr id="6" name="Marcador de número de diapositiva 5">
            <a:extLst>
              <a:ext uri="{FF2B5EF4-FFF2-40B4-BE49-F238E27FC236}">
                <a16:creationId xmlns:a16="http://schemas.microsoft.com/office/drawing/2014/main" id="{0BA2205C-C199-5E49-B4A5-7BA8062C1558}"/>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376908864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CF80E750-39C1-DF43-8259-6260E36B8D61}"/>
              </a:ext>
            </a:extLst>
          </p:cNvPr>
          <p:cNvSpPr>
            <a:spLocks noGrp="1"/>
          </p:cNvSpPr>
          <p:nvPr>
            <p:ph type="title" orient="vert"/>
          </p:nvPr>
        </p:nvSpPr>
        <p:spPr>
          <a:xfrm>
            <a:off x="8724900" y="365125"/>
            <a:ext cx="2628900" cy="5811838"/>
          </a:xfrm>
        </p:spPr>
        <p:txBody>
          <a:bodyPr vert="eaVert"/>
          <a:lstStyle/>
          <a:p>
            <a:r>
              <a:rPr lang="es-MX"/>
              <a:t>Haz clic para modificar el estilo de título del patrón</a:t>
            </a:r>
            <a:endParaRPr lang="es-ES_tradnl"/>
          </a:p>
        </p:txBody>
      </p:sp>
      <p:sp>
        <p:nvSpPr>
          <p:cNvPr id="3" name="Marcador de texto vertical 2">
            <a:extLst>
              <a:ext uri="{FF2B5EF4-FFF2-40B4-BE49-F238E27FC236}">
                <a16:creationId xmlns:a16="http://schemas.microsoft.com/office/drawing/2014/main" id="{98D799E0-5A90-2D47-AD40-D69014B2AE54}"/>
              </a:ext>
            </a:extLst>
          </p:cNvPr>
          <p:cNvSpPr>
            <a:spLocks noGrp="1"/>
          </p:cNvSpPr>
          <p:nvPr>
            <p:ph type="body" orient="vert" idx="1"/>
          </p:nvPr>
        </p:nvSpPr>
        <p:spPr>
          <a:xfrm>
            <a:off x="838200" y="365125"/>
            <a:ext cx="7734300" cy="5811838"/>
          </a:xfrm>
        </p:spPr>
        <p:txBody>
          <a:bodyPr vert="eaVert"/>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4" name="Marcador de fecha 3">
            <a:extLst>
              <a:ext uri="{FF2B5EF4-FFF2-40B4-BE49-F238E27FC236}">
                <a16:creationId xmlns:a16="http://schemas.microsoft.com/office/drawing/2014/main" id="{A9D79760-9DAB-EE4E-B913-CCB3D3E19756}"/>
              </a:ext>
            </a:extLst>
          </p:cNvPr>
          <p:cNvSpPr>
            <a:spLocks noGrp="1"/>
          </p:cNvSpPr>
          <p:nvPr>
            <p:ph type="dt" sz="half" idx="10"/>
          </p:nvPr>
        </p:nvSpPr>
        <p:spPr/>
        <p:txBody>
          <a:bodyPr/>
          <a:lstStyle/>
          <a:p>
            <a:fld id="{BBE7FA57-C585-244B-8F83-9BDCE76C2BCF}" type="datetimeFigureOut">
              <a:rPr lang="es-ES_tradnl" smtClean="0"/>
              <a:t>28/7/25</a:t>
            </a:fld>
            <a:endParaRPr lang="es-ES_tradnl"/>
          </a:p>
        </p:txBody>
      </p:sp>
      <p:sp>
        <p:nvSpPr>
          <p:cNvPr id="5" name="Marcador de pie de página 4">
            <a:extLst>
              <a:ext uri="{FF2B5EF4-FFF2-40B4-BE49-F238E27FC236}">
                <a16:creationId xmlns:a16="http://schemas.microsoft.com/office/drawing/2014/main" id="{7F32F2D8-463B-1D48-9B45-94804A7C5F36}"/>
              </a:ext>
            </a:extLst>
          </p:cNvPr>
          <p:cNvSpPr>
            <a:spLocks noGrp="1"/>
          </p:cNvSpPr>
          <p:nvPr>
            <p:ph type="ftr" sz="quarter" idx="11"/>
          </p:nvPr>
        </p:nvSpPr>
        <p:spPr/>
        <p:txBody>
          <a:bodyPr/>
          <a:lstStyle/>
          <a:p>
            <a:endParaRPr lang="es-ES_tradnl"/>
          </a:p>
        </p:txBody>
      </p:sp>
      <p:sp>
        <p:nvSpPr>
          <p:cNvPr id="6" name="Marcador de número de diapositiva 5">
            <a:extLst>
              <a:ext uri="{FF2B5EF4-FFF2-40B4-BE49-F238E27FC236}">
                <a16:creationId xmlns:a16="http://schemas.microsoft.com/office/drawing/2014/main" id="{88610823-C2FD-1646-A13E-BC35FE5C5D64}"/>
              </a:ext>
            </a:extLst>
          </p:cNvPr>
          <p:cNvSpPr>
            <a:spLocks noGrp="1"/>
          </p:cNvSpPr>
          <p:nvPr>
            <p:ph type="sldNum" sz="quarter" idx="12"/>
          </p:nvPr>
        </p:nvSpPr>
        <p:spPr/>
        <p:txBody>
          <a:body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24599507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D939E41-4939-DEAD-A20A-ECA3C3B8B331}"/>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4DAB1D5E-CF9B-E097-A7A6-B5DFE4ACF9E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AF68B26C-5E65-C208-085C-7A7F18A89CC2}"/>
              </a:ext>
            </a:extLst>
          </p:cNvPr>
          <p:cNvSpPr>
            <a:spLocks noGrp="1"/>
          </p:cNvSpPr>
          <p:nvPr>
            <p:ph type="dt" sz="half" idx="10"/>
          </p:nvPr>
        </p:nvSpPr>
        <p:spPr/>
        <p:txBody>
          <a:bodyPr/>
          <a:lstStyle/>
          <a:p>
            <a:fld id="{1A8BE29B-8815-4BDB-BE20-E03C0FFEC2C3}" type="datetimeFigureOut">
              <a:rPr lang="es-MX" smtClean="0"/>
              <a:t>28/07/25</a:t>
            </a:fld>
            <a:endParaRPr lang="es-MX"/>
          </a:p>
        </p:txBody>
      </p:sp>
      <p:sp>
        <p:nvSpPr>
          <p:cNvPr id="5" name="Marcador de pie de página 4">
            <a:extLst>
              <a:ext uri="{FF2B5EF4-FFF2-40B4-BE49-F238E27FC236}">
                <a16:creationId xmlns:a16="http://schemas.microsoft.com/office/drawing/2014/main" id="{087A3B83-92C7-8ACE-6E5E-1083394E2D6E}"/>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7DAB9ABA-83D7-0974-1304-EDBF602AD05E}"/>
              </a:ext>
            </a:extLst>
          </p:cNvPr>
          <p:cNvSpPr>
            <a:spLocks noGrp="1"/>
          </p:cNvSpPr>
          <p:nvPr>
            <p:ph type="sldNum" sz="quarter" idx="12"/>
          </p:nvPr>
        </p:nvSpPr>
        <p:spPr/>
        <p:txBody>
          <a:bodyPr/>
          <a:lstStyle/>
          <a:p>
            <a:fld id="{9D829BF3-BA70-4EFE-909E-03BA812DD3A4}" type="slidenum">
              <a:rPr lang="es-MX" smtClean="0"/>
              <a:t>‹Nº›</a:t>
            </a:fld>
            <a:endParaRPr lang="es-MX"/>
          </a:p>
        </p:txBody>
      </p:sp>
    </p:spTree>
    <p:extLst>
      <p:ext uri="{BB962C8B-B14F-4D97-AF65-F5344CB8AC3E}">
        <p14:creationId xmlns:p14="http://schemas.microsoft.com/office/powerpoint/2010/main" val="5322459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A2D7D17-6D45-84F6-8751-9323509ADD3B}"/>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552C17B1-4F09-D080-1AB2-68B9658471AB}"/>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contenido 3">
            <a:extLst>
              <a:ext uri="{FF2B5EF4-FFF2-40B4-BE49-F238E27FC236}">
                <a16:creationId xmlns:a16="http://schemas.microsoft.com/office/drawing/2014/main" id="{9CB34341-9D7D-9284-2C98-583B4DDA32C8}"/>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Marcador de fecha 4">
            <a:extLst>
              <a:ext uri="{FF2B5EF4-FFF2-40B4-BE49-F238E27FC236}">
                <a16:creationId xmlns:a16="http://schemas.microsoft.com/office/drawing/2014/main" id="{33E253E3-0754-C8F9-9DA9-27EE73D2A142}"/>
              </a:ext>
            </a:extLst>
          </p:cNvPr>
          <p:cNvSpPr>
            <a:spLocks noGrp="1"/>
          </p:cNvSpPr>
          <p:nvPr>
            <p:ph type="dt" sz="half" idx="10"/>
          </p:nvPr>
        </p:nvSpPr>
        <p:spPr/>
        <p:txBody>
          <a:bodyPr/>
          <a:lstStyle/>
          <a:p>
            <a:fld id="{1A8BE29B-8815-4BDB-BE20-E03C0FFEC2C3}" type="datetimeFigureOut">
              <a:rPr lang="es-MX" smtClean="0"/>
              <a:t>28/07/25</a:t>
            </a:fld>
            <a:endParaRPr lang="es-MX"/>
          </a:p>
        </p:txBody>
      </p:sp>
      <p:sp>
        <p:nvSpPr>
          <p:cNvPr id="6" name="Marcador de pie de página 5">
            <a:extLst>
              <a:ext uri="{FF2B5EF4-FFF2-40B4-BE49-F238E27FC236}">
                <a16:creationId xmlns:a16="http://schemas.microsoft.com/office/drawing/2014/main" id="{5F7C29D4-E83E-660B-D515-0EB7AF95C620}"/>
              </a:ext>
            </a:extLst>
          </p:cNvPr>
          <p:cNvSpPr>
            <a:spLocks noGrp="1"/>
          </p:cNvSpPr>
          <p:nvPr>
            <p:ph type="ftr" sz="quarter" idx="11"/>
          </p:nvPr>
        </p:nvSpPr>
        <p:spPr/>
        <p:txBody>
          <a:bodyPr/>
          <a:lstStyle/>
          <a:p>
            <a:endParaRPr lang="es-MX"/>
          </a:p>
        </p:txBody>
      </p:sp>
      <p:sp>
        <p:nvSpPr>
          <p:cNvPr id="7" name="Marcador de número de diapositiva 6">
            <a:extLst>
              <a:ext uri="{FF2B5EF4-FFF2-40B4-BE49-F238E27FC236}">
                <a16:creationId xmlns:a16="http://schemas.microsoft.com/office/drawing/2014/main" id="{1B2212AD-6EE3-6951-766D-FC7306D43990}"/>
              </a:ext>
            </a:extLst>
          </p:cNvPr>
          <p:cNvSpPr>
            <a:spLocks noGrp="1"/>
          </p:cNvSpPr>
          <p:nvPr>
            <p:ph type="sldNum" sz="quarter" idx="12"/>
          </p:nvPr>
        </p:nvSpPr>
        <p:spPr/>
        <p:txBody>
          <a:bodyPr/>
          <a:lstStyle/>
          <a:p>
            <a:fld id="{9D829BF3-BA70-4EFE-909E-03BA812DD3A4}" type="slidenum">
              <a:rPr lang="es-MX" smtClean="0"/>
              <a:t>‹Nº›</a:t>
            </a:fld>
            <a:endParaRPr lang="es-MX"/>
          </a:p>
        </p:txBody>
      </p:sp>
    </p:spTree>
    <p:extLst>
      <p:ext uri="{BB962C8B-B14F-4D97-AF65-F5344CB8AC3E}">
        <p14:creationId xmlns:p14="http://schemas.microsoft.com/office/powerpoint/2010/main" val="12578534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1975EA4-2A04-6080-C4D9-887414E81ECD}"/>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20DD3F6E-F888-0CD4-A50D-507953AE2C9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A740CB6B-DB1E-408C-8E96-AA26368B3CDC}"/>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Marcador de texto 4">
            <a:extLst>
              <a:ext uri="{FF2B5EF4-FFF2-40B4-BE49-F238E27FC236}">
                <a16:creationId xmlns:a16="http://schemas.microsoft.com/office/drawing/2014/main" id="{9626983D-AEBD-CE6C-F147-B4921B9C04F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3F679126-CFC5-0225-331F-3D24D409A18B}"/>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7" name="Marcador de fecha 6">
            <a:extLst>
              <a:ext uri="{FF2B5EF4-FFF2-40B4-BE49-F238E27FC236}">
                <a16:creationId xmlns:a16="http://schemas.microsoft.com/office/drawing/2014/main" id="{094324BD-C332-655F-29AF-ECA281333490}"/>
              </a:ext>
            </a:extLst>
          </p:cNvPr>
          <p:cNvSpPr>
            <a:spLocks noGrp="1"/>
          </p:cNvSpPr>
          <p:nvPr>
            <p:ph type="dt" sz="half" idx="10"/>
          </p:nvPr>
        </p:nvSpPr>
        <p:spPr/>
        <p:txBody>
          <a:bodyPr/>
          <a:lstStyle/>
          <a:p>
            <a:fld id="{1A8BE29B-8815-4BDB-BE20-E03C0FFEC2C3}" type="datetimeFigureOut">
              <a:rPr lang="es-MX" smtClean="0"/>
              <a:t>28/07/25</a:t>
            </a:fld>
            <a:endParaRPr lang="es-MX"/>
          </a:p>
        </p:txBody>
      </p:sp>
      <p:sp>
        <p:nvSpPr>
          <p:cNvPr id="8" name="Marcador de pie de página 7">
            <a:extLst>
              <a:ext uri="{FF2B5EF4-FFF2-40B4-BE49-F238E27FC236}">
                <a16:creationId xmlns:a16="http://schemas.microsoft.com/office/drawing/2014/main" id="{7616F086-75F9-8F51-5A46-3FDA47482696}"/>
              </a:ext>
            </a:extLst>
          </p:cNvPr>
          <p:cNvSpPr>
            <a:spLocks noGrp="1"/>
          </p:cNvSpPr>
          <p:nvPr>
            <p:ph type="ftr" sz="quarter" idx="11"/>
          </p:nvPr>
        </p:nvSpPr>
        <p:spPr/>
        <p:txBody>
          <a:bodyPr/>
          <a:lstStyle/>
          <a:p>
            <a:endParaRPr lang="es-MX"/>
          </a:p>
        </p:txBody>
      </p:sp>
      <p:sp>
        <p:nvSpPr>
          <p:cNvPr id="9" name="Marcador de número de diapositiva 8">
            <a:extLst>
              <a:ext uri="{FF2B5EF4-FFF2-40B4-BE49-F238E27FC236}">
                <a16:creationId xmlns:a16="http://schemas.microsoft.com/office/drawing/2014/main" id="{8C317651-E774-205E-1619-EE72095F21C3}"/>
              </a:ext>
            </a:extLst>
          </p:cNvPr>
          <p:cNvSpPr>
            <a:spLocks noGrp="1"/>
          </p:cNvSpPr>
          <p:nvPr>
            <p:ph type="sldNum" sz="quarter" idx="12"/>
          </p:nvPr>
        </p:nvSpPr>
        <p:spPr/>
        <p:txBody>
          <a:bodyPr/>
          <a:lstStyle/>
          <a:p>
            <a:fld id="{9D829BF3-BA70-4EFE-909E-03BA812DD3A4}" type="slidenum">
              <a:rPr lang="es-MX" smtClean="0"/>
              <a:t>‹Nº›</a:t>
            </a:fld>
            <a:endParaRPr lang="es-MX"/>
          </a:p>
        </p:txBody>
      </p:sp>
    </p:spTree>
    <p:extLst>
      <p:ext uri="{BB962C8B-B14F-4D97-AF65-F5344CB8AC3E}">
        <p14:creationId xmlns:p14="http://schemas.microsoft.com/office/powerpoint/2010/main" val="19420017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A501FD4-25CC-46F4-4A5A-14CB631CD57C}"/>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fecha 2">
            <a:extLst>
              <a:ext uri="{FF2B5EF4-FFF2-40B4-BE49-F238E27FC236}">
                <a16:creationId xmlns:a16="http://schemas.microsoft.com/office/drawing/2014/main" id="{45E5872C-F03E-A691-8E2C-6EA800FE8845}"/>
              </a:ext>
            </a:extLst>
          </p:cNvPr>
          <p:cNvSpPr>
            <a:spLocks noGrp="1"/>
          </p:cNvSpPr>
          <p:nvPr>
            <p:ph type="dt" sz="half" idx="10"/>
          </p:nvPr>
        </p:nvSpPr>
        <p:spPr/>
        <p:txBody>
          <a:bodyPr/>
          <a:lstStyle/>
          <a:p>
            <a:fld id="{1A8BE29B-8815-4BDB-BE20-E03C0FFEC2C3}" type="datetimeFigureOut">
              <a:rPr lang="es-MX" smtClean="0"/>
              <a:t>28/07/25</a:t>
            </a:fld>
            <a:endParaRPr lang="es-MX"/>
          </a:p>
        </p:txBody>
      </p:sp>
      <p:sp>
        <p:nvSpPr>
          <p:cNvPr id="4" name="Marcador de pie de página 3">
            <a:extLst>
              <a:ext uri="{FF2B5EF4-FFF2-40B4-BE49-F238E27FC236}">
                <a16:creationId xmlns:a16="http://schemas.microsoft.com/office/drawing/2014/main" id="{11164D29-F4F3-ADCE-2C92-EB339E9549A6}"/>
              </a:ext>
            </a:extLst>
          </p:cNvPr>
          <p:cNvSpPr>
            <a:spLocks noGrp="1"/>
          </p:cNvSpPr>
          <p:nvPr>
            <p:ph type="ftr" sz="quarter" idx="11"/>
          </p:nvPr>
        </p:nvSpPr>
        <p:spPr/>
        <p:txBody>
          <a:bodyPr/>
          <a:lstStyle/>
          <a:p>
            <a:endParaRPr lang="es-MX"/>
          </a:p>
        </p:txBody>
      </p:sp>
      <p:sp>
        <p:nvSpPr>
          <p:cNvPr id="5" name="Marcador de número de diapositiva 4">
            <a:extLst>
              <a:ext uri="{FF2B5EF4-FFF2-40B4-BE49-F238E27FC236}">
                <a16:creationId xmlns:a16="http://schemas.microsoft.com/office/drawing/2014/main" id="{BB7B2407-F06F-515C-F7FA-F537C857ABF7}"/>
              </a:ext>
            </a:extLst>
          </p:cNvPr>
          <p:cNvSpPr>
            <a:spLocks noGrp="1"/>
          </p:cNvSpPr>
          <p:nvPr>
            <p:ph type="sldNum" sz="quarter" idx="12"/>
          </p:nvPr>
        </p:nvSpPr>
        <p:spPr/>
        <p:txBody>
          <a:bodyPr/>
          <a:lstStyle/>
          <a:p>
            <a:fld id="{9D829BF3-BA70-4EFE-909E-03BA812DD3A4}" type="slidenum">
              <a:rPr lang="es-MX" smtClean="0"/>
              <a:t>‹Nº›</a:t>
            </a:fld>
            <a:endParaRPr lang="es-MX"/>
          </a:p>
        </p:txBody>
      </p:sp>
    </p:spTree>
    <p:extLst>
      <p:ext uri="{BB962C8B-B14F-4D97-AF65-F5344CB8AC3E}">
        <p14:creationId xmlns:p14="http://schemas.microsoft.com/office/powerpoint/2010/main" val="8025259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626270B0-B9D1-4AB7-622E-06099AD7383D}"/>
              </a:ext>
            </a:extLst>
          </p:cNvPr>
          <p:cNvSpPr>
            <a:spLocks noGrp="1"/>
          </p:cNvSpPr>
          <p:nvPr>
            <p:ph type="dt" sz="half" idx="10"/>
          </p:nvPr>
        </p:nvSpPr>
        <p:spPr/>
        <p:txBody>
          <a:bodyPr/>
          <a:lstStyle/>
          <a:p>
            <a:fld id="{1A8BE29B-8815-4BDB-BE20-E03C0FFEC2C3}" type="datetimeFigureOut">
              <a:rPr lang="es-MX" smtClean="0"/>
              <a:t>28/07/25</a:t>
            </a:fld>
            <a:endParaRPr lang="es-MX"/>
          </a:p>
        </p:txBody>
      </p:sp>
      <p:sp>
        <p:nvSpPr>
          <p:cNvPr id="3" name="Marcador de pie de página 2">
            <a:extLst>
              <a:ext uri="{FF2B5EF4-FFF2-40B4-BE49-F238E27FC236}">
                <a16:creationId xmlns:a16="http://schemas.microsoft.com/office/drawing/2014/main" id="{E398B02A-2D20-CDB5-192B-4A55C2F48953}"/>
              </a:ext>
            </a:extLst>
          </p:cNvPr>
          <p:cNvSpPr>
            <a:spLocks noGrp="1"/>
          </p:cNvSpPr>
          <p:nvPr>
            <p:ph type="ftr" sz="quarter" idx="11"/>
          </p:nvPr>
        </p:nvSpPr>
        <p:spPr/>
        <p:txBody>
          <a:bodyPr/>
          <a:lstStyle/>
          <a:p>
            <a:endParaRPr lang="es-MX"/>
          </a:p>
        </p:txBody>
      </p:sp>
      <p:sp>
        <p:nvSpPr>
          <p:cNvPr id="4" name="Marcador de número de diapositiva 3">
            <a:extLst>
              <a:ext uri="{FF2B5EF4-FFF2-40B4-BE49-F238E27FC236}">
                <a16:creationId xmlns:a16="http://schemas.microsoft.com/office/drawing/2014/main" id="{0CF4BDB8-3E5E-60F0-D4B5-EF32055E8112}"/>
              </a:ext>
            </a:extLst>
          </p:cNvPr>
          <p:cNvSpPr>
            <a:spLocks noGrp="1"/>
          </p:cNvSpPr>
          <p:nvPr>
            <p:ph type="sldNum" sz="quarter" idx="12"/>
          </p:nvPr>
        </p:nvSpPr>
        <p:spPr/>
        <p:txBody>
          <a:bodyPr/>
          <a:lstStyle/>
          <a:p>
            <a:fld id="{9D829BF3-BA70-4EFE-909E-03BA812DD3A4}" type="slidenum">
              <a:rPr lang="es-MX" smtClean="0"/>
              <a:t>‹Nº›</a:t>
            </a:fld>
            <a:endParaRPr lang="es-MX"/>
          </a:p>
        </p:txBody>
      </p:sp>
    </p:spTree>
    <p:extLst>
      <p:ext uri="{BB962C8B-B14F-4D97-AF65-F5344CB8AC3E}">
        <p14:creationId xmlns:p14="http://schemas.microsoft.com/office/powerpoint/2010/main" val="508018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3A389BC-CBD9-739B-1778-EDE1DBE78395}"/>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3098453A-4BF9-DB3E-5827-B370EBDEA4E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texto 3">
            <a:extLst>
              <a:ext uri="{FF2B5EF4-FFF2-40B4-BE49-F238E27FC236}">
                <a16:creationId xmlns:a16="http://schemas.microsoft.com/office/drawing/2014/main" id="{F94430CE-8E7D-E86E-0E0A-8D183188D32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67B0B89A-0F53-1745-EF01-634FA918ED1B}"/>
              </a:ext>
            </a:extLst>
          </p:cNvPr>
          <p:cNvSpPr>
            <a:spLocks noGrp="1"/>
          </p:cNvSpPr>
          <p:nvPr>
            <p:ph type="dt" sz="half" idx="10"/>
          </p:nvPr>
        </p:nvSpPr>
        <p:spPr/>
        <p:txBody>
          <a:bodyPr/>
          <a:lstStyle/>
          <a:p>
            <a:fld id="{1A8BE29B-8815-4BDB-BE20-E03C0FFEC2C3}" type="datetimeFigureOut">
              <a:rPr lang="es-MX" smtClean="0"/>
              <a:t>28/07/25</a:t>
            </a:fld>
            <a:endParaRPr lang="es-MX"/>
          </a:p>
        </p:txBody>
      </p:sp>
      <p:sp>
        <p:nvSpPr>
          <p:cNvPr id="6" name="Marcador de pie de página 5">
            <a:extLst>
              <a:ext uri="{FF2B5EF4-FFF2-40B4-BE49-F238E27FC236}">
                <a16:creationId xmlns:a16="http://schemas.microsoft.com/office/drawing/2014/main" id="{E0551AE2-A8DA-F8B2-EA96-C49A2691FBDB}"/>
              </a:ext>
            </a:extLst>
          </p:cNvPr>
          <p:cNvSpPr>
            <a:spLocks noGrp="1"/>
          </p:cNvSpPr>
          <p:nvPr>
            <p:ph type="ftr" sz="quarter" idx="11"/>
          </p:nvPr>
        </p:nvSpPr>
        <p:spPr/>
        <p:txBody>
          <a:bodyPr/>
          <a:lstStyle/>
          <a:p>
            <a:endParaRPr lang="es-MX"/>
          </a:p>
        </p:txBody>
      </p:sp>
      <p:sp>
        <p:nvSpPr>
          <p:cNvPr id="7" name="Marcador de número de diapositiva 6">
            <a:extLst>
              <a:ext uri="{FF2B5EF4-FFF2-40B4-BE49-F238E27FC236}">
                <a16:creationId xmlns:a16="http://schemas.microsoft.com/office/drawing/2014/main" id="{736064C7-8B33-65C8-D3CE-A641DB3DACAA}"/>
              </a:ext>
            </a:extLst>
          </p:cNvPr>
          <p:cNvSpPr>
            <a:spLocks noGrp="1"/>
          </p:cNvSpPr>
          <p:nvPr>
            <p:ph type="sldNum" sz="quarter" idx="12"/>
          </p:nvPr>
        </p:nvSpPr>
        <p:spPr/>
        <p:txBody>
          <a:bodyPr/>
          <a:lstStyle/>
          <a:p>
            <a:fld id="{9D829BF3-BA70-4EFE-909E-03BA812DD3A4}" type="slidenum">
              <a:rPr lang="es-MX" smtClean="0"/>
              <a:t>‹Nº›</a:t>
            </a:fld>
            <a:endParaRPr lang="es-MX"/>
          </a:p>
        </p:txBody>
      </p:sp>
    </p:spTree>
    <p:extLst>
      <p:ext uri="{BB962C8B-B14F-4D97-AF65-F5344CB8AC3E}">
        <p14:creationId xmlns:p14="http://schemas.microsoft.com/office/powerpoint/2010/main" val="27232383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22A482B-1A7E-9B7C-A52F-339AEA7BA5DB}"/>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MX"/>
          </a:p>
        </p:txBody>
      </p:sp>
      <p:sp>
        <p:nvSpPr>
          <p:cNvPr id="3" name="Marcador de posición de imagen 2">
            <a:extLst>
              <a:ext uri="{FF2B5EF4-FFF2-40B4-BE49-F238E27FC236}">
                <a16:creationId xmlns:a16="http://schemas.microsoft.com/office/drawing/2014/main" id="{272DFB79-882E-1490-BCE7-81AFFEEC1B2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MX"/>
          </a:p>
        </p:txBody>
      </p:sp>
      <p:sp>
        <p:nvSpPr>
          <p:cNvPr id="4" name="Marcador de texto 3">
            <a:extLst>
              <a:ext uri="{FF2B5EF4-FFF2-40B4-BE49-F238E27FC236}">
                <a16:creationId xmlns:a16="http://schemas.microsoft.com/office/drawing/2014/main" id="{AC45BB8E-D8BD-D3E1-E511-2C5FF1CCD94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CB7C8D56-05F7-ACF4-037E-B67DB20867BD}"/>
              </a:ext>
            </a:extLst>
          </p:cNvPr>
          <p:cNvSpPr>
            <a:spLocks noGrp="1"/>
          </p:cNvSpPr>
          <p:nvPr>
            <p:ph type="dt" sz="half" idx="10"/>
          </p:nvPr>
        </p:nvSpPr>
        <p:spPr/>
        <p:txBody>
          <a:bodyPr/>
          <a:lstStyle/>
          <a:p>
            <a:fld id="{1A8BE29B-8815-4BDB-BE20-E03C0FFEC2C3}" type="datetimeFigureOut">
              <a:rPr lang="es-MX" smtClean="0"/>
              <a:t>28/07/25</a:t>
            </a:fld>
            <a:endParaRPr lang="es-MX"/>
          </a:p>
        </p:txBody>
      </p:sp>
      <p:sp>
        <p:nvSpPr>
          <p:cNvPr id="6" name="Marcador de pie de página 5">
            <a:extLst>
              <a:ext uri="{FF2B5EF4-FFF2-40B4-BE49-F238E27FC236}">
                <a16:creationId xmlns:a16="http://schemas.microsoft.com/office/drawing/2014/main" id="{2FDEF561-1455-4FD1-8BF2-BD801889A7BF}"/>
              </a:ext>
            </a:extLst>
          </p:cNvPr>
          <p:cNvSpPr>
            <a:spLocks noGrp="1"/>
          </p:cNvSpPr>
          <p:nvPr>
            <p:ph type="ftr" sz="quarter" idx="11"/>
          </p:nvPr>
        </p:nvSpPr>
        <p:spPr/>
        <p:txBody>
          <a:bodyPr/>
          <a:lstStyle/>
          <a:p>
            <a:endParaRPr lang="es-MX"/>
          </a:p>
        </p:txBody>
      </p:sp>
      <p:sp>
        <p:nvSpPr>
          <p:cNvPr id="7" name="Marcador de número de diapositiva 6">
            <a:extLst>
              <a:ext uri="{FF2B5EF4-FFF2-40B4-BE49-F238E27FC236}">
                <a16:creationId xmlns:a16="http://schemas.microsoft.com/office/drawing/2014/main" id="{91864E42-2437-A515-1CC9-91AED0519908}"/>
              </a:ext>
            </a:extLst>
          </p:cNvPr>
          <p:cNvSpPr>
            <a:spLocks noGrp="1"/>
          </p:cNvSpPr>
          <p:nvPr>
            <p:ph type="sldNum" sz="quarter" idx="12"/>
          </p:nvPr>
        </p:nvSpPr>
        <p:spPr/>
        <p:txBody>
          <a:bodyPr/>
          <a:lstStyle/>
          <a:p>
            <a:fld id="{9D829BF3-BA70-4EFE-909E-03BA812DD3A4}" type="slidenum">
              <a:rPr lang="es-MX" smtClean="0"/>
              <a:t>‹Nº›</a:t>
            </a:fld>
            <a:endParaRPr lang="es-MX"/>
          </a:p>
        </p:txBody>
      </p:sp>
    </p:spTree>
    <p:extLst>
      <p:ext uri="{BB962C8B-B14F-4D97-AF65-F5344CB8AC3E}">
        <p14:creationId xmlns:p14="http://schemas.microsoft.com/office/powerpoint/2010/main" val="24953823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6E424BFB-F4EC-7D16-449A-B139E78FE58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DC88437F-B45A-7E97-BC11-BA2675CF105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B999CC59-8AD3-5A31-69F8-C3CCF5E269A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A8BE29B-8815-4BDB-BE20-E03C0FFEC2C3}" type="datetimeFigureOut">
              <a:rPr lang="es-MX" smtClean="0"/>
              <a:t>28/07/25</a:t>
            </a:fld>
            <a:endParaRPr lang="es-MX"/>
          </a:p>
        </p:txBody>
      </p:sp>
      <p:sp>
        <p:nvSpPr>
          <p:cNvPr id="5" name="Marcador de pie de página 4">
            <a:extLst>
              <a:ext uri="{FF2B5EF4-FFF2-40B4-BE49-F238E27FC236}">
                <a16:creationId xmlns:a16="http://schemas.microsoft.com/office/drawing/2014/main" id="{7346DC96-ECFA-2662-6C7A-C41FED7B865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MX"/>
          </a:p>
        </p:txBody>
      </p:sp>
      <p:sp>
        <p:nvSpPr>
          <p:cNvPr id="6" name="Marcador de número de diapositiva 5">
            <a:extLst>
              <a:ext uri="{FF2B5EF4-FFF2-40B4-BE49-F238E27FC236}">
                <a16:creationId xmlns:a16="http://schemas.microsoft.com/office/drawing/2014/main" id="{9ABD4925-B0F8-92A8-994A-F44CBF2652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D829BF3-BA70-4EFE-909E-03BA812DD3A4}" type="slidenum">
              <a:rPr lang="es-MX" smtClean="0"/>
              <a:t>‹Nº›</a:t>
            </a:fld>
            <a:endParaRPr lang="es-MX"/>
          </a:p>
        </p:txBody>
      </p:sp>
    </p:spTree>
    <p:extLst>
      <p:ext uri="{BB962C8B-B14F-4D97-AF65-F5344CB8AC3E}">
        <p14:creationId xmlns:p14="http://schemas.microsoft.com/office/powerpoint/2010/main" val="211354797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E9CA23C3-FA5F-2446-A92B-9C10A5421F5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MX"/>
              <a:t>Haz clic para modificar el estilo de título del patrón</a:t>
            </a:r>
            <a:endParaRPr lang="es-ES_tradnl"/>
          </a:p>
        </p:txBody>
      </p:sp>
      <p:sp>
        <p:nvSpPr>
          <p:cNvPr id="3" name="Marcador de texto 2">
            <a:extLst>
              <a:ext uri="{FF2B5EF4-FFF2-40B4-BE49-F238E27FC236}">
                <a16:creationId xmlns:a16="http://schemas.microsoft.com/office/drawing/2014/main" id="{5260BC84-BB76-E842-B1E5-25D870CBE13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ES_tradnl"/>
          </a:p>
        </p:txBody>
      </p:sp>
      <p:sp>
        <p:nvSpPr>
          <p:cNvPr id="4" name="Marcador de fecha 3">
            <a:extLst>
              <a:ext uri="{FF2B5EF4-FFF2-40B4-BE49-F238E27FC236}">
                <a16:creationId xmlns:a16="http://schemas.microsoft.com/office/drawing/2014/main" id="{89C34074-78C5-4048-88CA-EBDF41FB7EE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BE7FA57-C585-244B-8F83-9BDCE76C2BCF}" type="datetimeFigureOut">
              <a:rPr lang="es-ES_tradnl" smtClean="0"/>
              <a:t>28/7/25</a:t>
            </a:fld>
            <a:endParaRPr lang="es-ES_tradnl"/>
          </a:p>
        </p:txBody>
      </p:sp>
      <p:sp>
        <p:nvSpPr>
          <p:cNvPr id="5" name="Marcador de pie de página 4">
            <a:extLst>
              <a:ext uri="{FF2B5EF4-FFF2-40B4-BE49-F238E27FC236}">
                <a16:creationId xmlns:a16="http://schemas.microsoft.com/office/drawing/2014/main" id="{2AF080F6-92E7-4545-9012-1F02D5BECF6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_tradnl"/>
          </a:p>
        </p:txBody>
      </p:sp>
      <p:sp>
        <p:nvSpPr>
          <p:cNvPr id="6" name="Marcador de número de diapositiva 5">
            <a:extLst>
              <a:ext uri="{FF2B5EF4-FFF2-40B4-BE49-F238E27FC236}">
                <a16:creationId xmlns:a16="http://schemas.microsoft.com/office/drawing/2014/main" id="{850EE611-63F7-434A-B371-B1A7844285A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3ABF752-F846-4F41-9DA0-B3398F31DD62}" type="slidenum">
              <a:rPr lang="es-ES_tradnl" smtClean="0"/>
              <a:t>‹Nº›</a:t>
            </a:fld>
            <a:endParaRPr lang="es-ES_tradnl"/>
          </a:p>
        </p:txBody>
      </p:sp>
    </p:spTree>
    <p:extLst>
      <p:ext uri="{BB962C8B-B14F-4D97-AF65-F5344CB8AC3E}">
        <p14:creationId xmlns:p14="http://schemas.microsoft.com/office/powerpoint/2010/main" val="22657660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chart" Target="../charts/chart2.xml"/><Relationship Id="rId5" Type="http://schemas.openxmlformats.org/officeDocument/2006/relationships/chart" Target="../charts/chart1.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 Id="rId5" Type="http://schemas.openxmlformats.org/officeDocument/2006/relationships/chart" Target="../charts/chart4.xml"/><Relationship Id="rId4" Type="http://schemas.openxmlformats.org/officeDocument/2006/relationships/chart" Target="../charts/chart3.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8.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 Id="rId6" Type="http://schemas.openxmlformats.org/officeDocument/2006/relationships/chart" Target="../charts/chart7.xml"/><Relationship Id="rId5" Type="http://schemas.openxmlformats.org/officeDocument/2006/relationships/chart" Target="../charts/chart6.xml"/><Relationship Id="rId4" Type="http://schemas.openxmlformats.org/officeDocument/2006/relationships/chart" Target="../charts/chart5.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7.xml"/><Relationship Id="rId5" Type="http://schemas.openxmlformats.org/officeDocument/2006/relationships/chart" Target="../charts/chart9.xml"/><Relationship Id="rId4" Type="http://schemas.openxmlformats.org/officeDocument/2006/relationships/chart" Target="../charts/chart8.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8" Type="http://schemas.openxmlformats.org/officeDocument/2006/relationships/image" Target="../media/image20.jpeg"/><Relationship Id="rId3" Type="http://schemas.openxmlformats.org/officeDocument/2006/relationships/image" Target="../media/image1.png"/><Relationship Id="rId7" Type="http://schemas.openxmlformats.org/officeDocument/2006/relationships/image" Target="../media/image19.jpeg"/><Relationship Id="rId2" Type="http://schemas.openxmlformats.org/officeDocument/2006/relationships/notesSlide" Target="../notesSlides/notesSlide5.xml"/><Relationship Id="rId1" Type="http://schemas.openxmlformats.org/officeDocument/2006/relationships/slideLayout" Target="../slideLayouts/slideLayout18.xml"/><Relationship Id="rId6" Type="http://schemas.openxmlformats.org/officeDocument/2006/relationships/image" Target="../media/image18.jpeg"/><Relationship Id="rId5" Type="http://schemas.openxmlformats.org/officeDocument/2006/relationships/image" Target="../media/image17.jpeg"/><Relationship Id="rId10" Type="http://schemas.openxmlformats.org/officeDocument/2006/relationships/image" Target="../media/image22.jpeg"/><Relationship Id="rId4" Type="http://schemas.openxmlformats.org/officeDocument/2006/relationships/image" Target="../media/image16.jpeg"/><Relationship Id="rId9" Type="http://schemas.openxmlformats.org/officeDocument/2006/relationships/image" Target="../media/image2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Imagen 16">
            <a:extLst>
              <a:ext uri="{FF2B5EF4-FFF2-40B4-BE49-F238E27FC236}">
                <a16:creationId xmlns:a16="http://schemas.microsoft.com/office/drawing/2014/main" id="{56A4833A-9EEA-D1EB-7C00-7F9457344E7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3" name="Group 3"/>
          <p:cNvGrpSpPr/>
          <p:nvPr/>
        </p:nvGrpSpPr>
        <p:grpSpPr>
          <a:xfrm>
            <a:off x="887000" y="1820117"/>
            <a:ext cx="10418001" cy="4006223"/>
            <a:chOff x="0" y="0"/>
            <a:chExt cx="4115753" cy="1582705"/>
          </a:xfrm>
        </p:grpSpPr>
        <p:sp>
          <p:nvSpPr>
            <p:cNvPr id="4" name="Freeform 4"/>
            <p:cNvSpPr/>
            <p:nvPr/>
          </p:nvSpPr>
          <p:spPr>
            <a:xfrm>
              <a:off x="0" y="0"/>
              <a:ext cx="4115753" cy="1582706"/>
            </a:xfrm>
            <a:custGeom>
              <a:avLst/>
              <a:gdLst/>
              <a:ahLst/>
              <a:cxnLst/>
              <a:rect l="l" t="t" r="r" b="b"/>
              <a:pathLst>
                <a:path w="4115753" h="1582706">
                  <a:moveTo>
                    <a:pt x="0" y="0"/>
                  </a:moveTo>
                  <a:lnTo>
                    <a:pt x="4115753" y="0"/>
                  </a:lnTo>
                  <a:lnTo>
                    <a:pt x="4115753" y="1582706"/>
                  </a:lnTo>
                  <a:lnTo>
                    <a:pt x="0" y="1582706"/>
                  </a:lnTo>
                  <a:close/>
                </a:path>
              </a:pathLst>
            </a:custGeom>
            <a:solidFill>
              <a:srgbClr val="FFFFFF"/>
            </a:solidFill>
          </p:spPr>
          <p:txBody>
            <a:bodyPr/>
            <a:lstStyle/>
            <a:p>
              <a:endParaRPr lang="es-MX"/>
            </a:p>
          </p:txBody>
        </p:sp>
        <p:sp>
          <p:nvSpPr>
            <p:cNvPr id="5" name="TextBox 5"/>
            <p:cNvSpPr txBox="1"/>
            <p:nvPr/>
          </p:nvSpPr>
          <p:spPr>
            <a:xfrm>
              <a:off x="0" y="-38100"/>
              <a:ext cx="4115753" cy="1620805"/>
            </a:xfrm>
            <a:prstGeom prst="rect">
              <a:avLst/>
            </a:prstGeom>
          </p:spPr>
          <p:txBody>
            <a:bodyPr lIns="33867" tIns="33867" rIns="33867" bIns="33867" rtlCol="0" anchor="ctr"/>
            <a:lstStyle/>
            <a:p>
              <a:pPr algn="ctr">
                <a:lnSpc>
                  <a:spcPts val="1773"/>
                </a:lnSpc>
                <a:spcBef>
                  <a:spcPct val="0"/>
                </a:spcBef>
              </a:pPr>
              <a:endParaRPr sz="1200"/>
            </a:p>
          </p:txBody>
        </p:sp>
      </p:grpSp>
      <p:grpSp>
        <p:nvGrpSpPr>
          <p:cNvPr id="6" name="Group 6"/>
          <p:cNvGrpSpPr/>
          <p:nvPr/>
        </p:nvGrpSpPr>
        <p:grpSpPr>
          <a:xfrm>
            <a:off x="6421063" y="4096223"/>
            <a:ext cx="2887045" cy="255719"/>
            <a:chOff x="0" y="0"/>
            <a:chExt cx="1140561" cy="101025"/>
          </a:xfrm>
        </p:grpSpPr>
        <p:sp>
          <p:nvSpPr>
            <p:cNvPr id="7" name="Freeform 7"/>
            <p:cNvSpPr/>
            <p:nvPr/>
          </p:nvSpPr>
          <p:spPr>
            <a:xfrm>
              <a:off x="0" y="0"/>
              <a:ext cx="1140561" cy="101025"/>
            </a:xfrm>
            <a:custGeom>
              <a:avLst/>
              <a:gdLst/>
              <a:ahLst/>
              <a:cxnLst/>
              <a:rect l="l" t="t" r="r" b="b"/>
              <a:pathLst>
                <a:path w="1140561" h="101025">
                  <a:moveTo>
                    <a:pt x="0" y="0"/>
                  </a:moveTo>
                  <a:lnTo>
                    <a:pt x="1140561" y="0"/>
                  </a:lnTo>
                  <a:lnTo>
                    <a:pt x="1140561" y="101025"/>
                  </a:lnTo>
                  <a:lnTo>
                    <a:pt x="0" y="101025"/>
                  </a:lnTo>
                  <a:close/>
                </a:path>
              </a:pathLst>
            </a:custGeom>
            <a:solidFill>
              <a:srgbClr val="FFFFFF"/>
            </a:solidFill>
          </p:spPr>
          <p:txBody>
            <a:bodyPr/>
            <a:lstStyle/>
            <a:p>
              <a:endParaRPr lang="es-MX"/>
            </a:p>
          </p:txBody>
        </p:sp>
        <p:sp>
          <p:nvSpPr>
            <p:cNvPr id="8" name="TextBox 8"/>
            <p:cNvSpPr txBox="1"/>
            <p:nvPr/>
          </p:nvSpPr>
          <p:spPr>
            <a:xfrm>
              <a:off x="0" y="-38100"/>
              <a:ext cx="1140561" cy="139125"/>
            </a:xfrm>
            <a:prstGeom prst="rect">
              <a:avLst/>
            </a:prstGeom>
          </p:spPr>
          <p:txBody>
            <a:bodyPr lIns="33867" tIns="33867" rIns="33867" bIns="33867" rtlCol="0" anchor="ctr"/>
            <a:lstStyle/>
            <a:p>
              <a:pPr algn="ctr">
                <a:lnSpc>
                  <a:spcPts val="1773"/>
                </a:lnSpc>
              </a:pPr>
              <a:endParaRPr sz="1200"/>
            </a:p>
          </p:txBody>
        </p:sp>
      </p:grpSp>
      <p:sp>
        <p:nvSpPr>
          <p:cNvPr id="10" name="Freeform 10"/>
          <p:cNvSpPr/>
          <p:nvPr/>
        </p:nvSpPr>
        <p:spPr>
          <a:xfrm>
            <a:off x="1629248" y="3785501"/>
            <a:ext cx="8933500" cy="1661823"/>
          </a:xfrm>
          <a:custGeom>
            <a:avLst/>
            <a:gdLst/>
            <a:ahLst/>
            <a:cxnLst/>
            <a:rect l="l" t="t" r="r" b="b"/>
            <a:pathLst>
              <a:path w="13400250" h="2492735">
                <a:moveTo>
                  <a:pt x="0" y="0"/>
                </a:moveTo>
                <a:lnTo>
                  <a:pt x="13400250" y="0"/>
                </a:lnTo>
                <a:lnTo>
                  <a:pt x="13400250" y="2492735"/>
                </a:lnTo>
                <a:lnTo>
                  <a:pt x="0" y="2492735"/>
                </a:lnTo>
                <a:lnTo>
                  <a:pt x="0" y="0"/>
                </a:lnTo>
                <a:close/>
              </a:path>
            </a:pathLst>
          </a:custGeom>
          <a:blipFill>
            <a:blip r:embed="rId3"/>
            <a:stretch>
              <a:fillRect/>
            </a:stretch>
          </a:blipFill>
        </p:spPr>
        <p:txBody>
          <a:bodyPr/>
          <a:lstStyle/>
          <a:p>
            <a:endParaRPr lang="es-MX" dirty="0"/>
          </a:p>
        </p:txBody>
      </p:sp>
      <p:sp>
        <p:nvSpPr>
          <p:cNvPr id="15" name="CuadroTexto 14">
            <a:extLst>
              <a:ext uri="{FF2B5EF4-FFF2-40B4-BE49-F238E27FC236}">
                <a16:creationId xmlns:a16="http://schemas.microsoft.com/office/drawing/2014/main" id="{7FDDD3C4-89F9-F63B-C830-2DCCEA5D9541}"/>
              </a:ext>
            </a:extLst>
          </p:cNvPr>
          <p:cNvSpPr txBox="1"/>
          <p:nvPr/>
        </p:nvSpPr>
        <p:spPr>
          <a:xfrm>
            <a:off x="3241156" y="4616055"/>
            <a:ext cx="5709683" cy="646331"/>
          </a:xfrm>
          <a:prstGeom prst="rect">
            <a:avLst/>
          </a:prstGeom>
          <a:solidFill>
            <a:schemeClr val="bg1"/>
          </a:solidFill>
        </p:spPr>
        <p:txBody>
          <a:bodyPr wrap="square" rtlCol="0">
            <a:spAutoFit/>
          </a:bodyPr>
          <a:lstStyle/>
          <a:p>
            <a:pPr algn="ctr"/>
            <a:r>
              <a:rPr lang="es-MX" dirty="0"/>
              <a:t>CORRESPONDIENTE AL TRIMESTRE ABRIL, MAYO Y JUNIO 2025</a:t>
            </a:r>
          </a:p>
        </p:txBody>
      </p:sp>
      <p:sp>
        <p:nvSpPr>
          <p:cNvPr id="20" name="CuadroTexto 19">
            <a:extLst>
              <a:ext uri="{FF2B5EF4-FFF2-40B4-BE49-F238E27FC236}">
                <a16:creationId xmlns:a16="http://schemas.microsoft.com/office/drawing/2014/main" id="{B55C96EC-C387-4918-2405-6281703B608F}"/>
              </a:ext>
            </a:extLst>
          </p:cNvPr>
          <p:cNvSpPr txBox="1"/>
          <p:nvPr/>
        </p:nvSpPr>
        <p:spPr>
          <a:xfrm>
            <a:off x="1047050" y="2060577"/>
            <a:ext cx="10257950" cy="1631216"/>
          </a:xfrm>
          <a:prstGeom prst="rect">
            <a:avLst/>
          </a:prstGeom>
          <a:noFill/>
        </p:spPr>
        <p:txBody>
          <a:bodyPr wrap="square" rtlCol="0">
            <a:spAutoFit/>
          </a:bodyPr>
          <a:lstStyle/>
          <a:p>
            <a:pPr algn="ctr"/>
            <a:r>
              <a:rPr lang="es-MX" sz="2800" b="1" dirty="0">
                <a:latin typeface="Arial Black" panose="020B0A04020102020204" pitchFamily="34" charset="0"/>
              </a:rPr>
              <a:t>SUBCOMITÉ SECTORIAL DEL </a:t>
            </a:r>
          </a:p>
          <a:p>
            <a:pPr algn="ctr"/>
            <a:r>
              <a:rPr lang="es-MX" sz="3600" b="1" dirty="0">
                <a:latin typeface="Arial Black" panose="020B0A04020102020204" pitchFamily="34" charset="0"/>
              </a:rPr>
              <a:t>EJE 4 DE PROSPERIDAD COMPARTIDA Y JUSTICIA SOCIAL</a:t>
            </a:r>
          </a:p>
        </p:txBody>
      </p:sp>
      <p:pic>
        <p:nvPicPr>
          <p:cNvPr id="21" name="Imagen 20">
            <a:extLst>
              <a:ext uri="{FF2B5EF4-FFF2-40B4-BE49-F238E27FC236}">
                <a16:creationId xmlns:a16="http://schemas.microsoft.com/office/drawing/2014/main" id="{8F54F548-25C3-BF11-A22E-9B81A047AED1}"/>
              </a:ext>
            </a:extLst>
          </p:cNvPr>
          <p:cNvPicPr>
            <a:picLocks noChangeAspect="1"/>
          </p:cNvPicPr>
          <p:nvPr/>
        </p:nvPicPr>
        <p:blipFill>
          <a:blip r:embed="rId4"/>
          <a:stretch>
            <a:fillRect/>
          </a:stretch>
        </p:blipFill>
        <p:spPr>
          <a:xfrm>
            <a:off x="9837839" y="3629078"/>
            <a:ext cx="1426254" cy="2259977"/>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a:extLst>
              <a:ext uri="{FF2B5EF4-FFF2-40B4-BE49-F238E27FC236}">
                <a16:creationId xmlns:a16="http://schemas.microsoft.com/office/drawing/2014/main" id="{4B2174BE-B945-2734-C152-7714D79C7B2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6910" y="1574282"/>
            <a:ext cx="11128305" cy="3709435"/>
          </a:xfrm>
          <a:prstGeom prst="rect">
            <a:avLst/>
          </a:prstGeom>
        </p:spPr>
      </p:pic>
    </p:spTree>
    <p:extLst>
      <p:ext uri="{BB962C8B-B14F-4D97-AF65-F5344CB8AC3E}">
        <p14:creationId xmlns:p14="http://schemas.microsoft.com/office/powerpoint/2010/main" val="8902678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sp>
        <p:nvSpPr>
          <p:cNvPr id="6" name="Rectángulo 5"/>
          <p:cNvSpPr/>
          <p:nvPr/>
        </p:nvSpPr>
        <p:spPr>
          <a:xfrm>
            <a:off x="2355502" y="1465442"/>
            <a:ext cx="7502262" cy="369332"/>
          </a:xfrm>
          <a:prstGeom prst="rect">
            <a:avLst/>
          </a:prstGeom>
        </p:spPr>
        <p:txBody>
          <a:bodyPr wrap="square">
            <a:spAutoFit/>
          </a:bodyPr>
          <a:ls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s-ES_tradnl" b="1" dirty="0">
                <a:solidFill>
                  <a:srgbClr val="FFC000"/>
                </a:solidFill>
                <a:latin typeface="Century Gothic" panose="020B0502020202020204" pitchFamily="34" charset="0"/>
              </a:rPr>
              <a:t>   PROPÓSITO DE LA SECRETARÍA MUNICIPAL DE TURISMO</a:t>
            </a:r>
            <a:endParaRPr lang="es-ES_tradnl" dirty="0">
              <a:solidFill>
                <a:srgbClr val="FFC000"/>
              </a:solidFill>
              <a:latin typeface="Century Gothic" panose="020B0502020202020204" pitchFamily="34" charset="0"/>
            </a:endParaRPr>
          </a:p>
        </p:txBody>
      </p:sp>
      <p:sp>
        <p:nvSpPr>
          <p:cNvPr id="3" name="Rectángulo 2">
            <a:extLst>
              <a:ext uri="{FF2B5EF4-FFF2-40B4-BE49-F238E27FC236}">
                <a16:creationId xmlns:a16="http://schemas.microsoft.com/office/drawing/2014/main" id="{8D9E2B8C-0B7F-6DA4-245D-9A3621E84649}"/>
              </a:ext>
            </a:extLst>
          </p:cNvPr>
          <p:cNvSpPr/>
          <p:nvPr/>
        </p:nvSpPr>
        <p:spPr>
          <a:xfrm>
            <a:off x="2866717" y="345703"/>
            <a:ext cx="6458566" cy="535531"/>
          </a:xfrm>
          <a:prstGeom prst="rect">
            <a:avLst/>
          </a:prstGeom>
        </p:spPr>
        <p:txBody>
          <a:bodyPr wrap="square">
            <a:spAutoFit/>
          </a:bodyPr>
          <a:ls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s-MX" sz="3200" b="1" i="0" strike="noStrike" kern="1200" cap="none" spc="0" normalizeH="0" baseline="0" noProof="0" dirty="0">
                <a:ln>
                  <a:noFill/>
                </a:ln>
                <a:effectLst>
                  <a:outerShdw blurRad="38100" dist="38100" dir="2700000" algn="tl">
                    <a:srgbClr val="000000">
                      <a:alpha val="43137"/>
                    </a:srgbClr>
                  </a:outerShdw>
                </a:effectLst>
                <a:uLnTx/>
                <a:uFillTx/>
                <a:latin typeface="Century Gothic" panose="020B0502020202020204" pitchFamily="34" charset="0"/>
              </a:rPr>
              <a:t>Objetivo General del Programa</a:t>
            </a:r>
            <a:endParaRPr kumimoji="0" lang="es-ES_tradnl" sz="3200" b="0" i="0" strike="noStrike" kern="1200" cap="none" spc="0" normalizeH="0" baseline="0" noProof="0" dirty="0">
              <a:ln>
                <a:noFill/>
              </a:ln>
              <a:effectLst>
                <a:outerShdw blurRad="38100" dist="38100" dir="2700000" algn="tl">
                  <a:srgbClr val="000000">
                    <a:alpha val="43137"/>
                  </a:srgbClr>
                </a:outerShdw>
              </a:effectLst>
              <a:uLnTx/>
              <a:uFillTx/>
              <a:latin typeface="Century Gothic" panose="020B0502020202020204" pitchFamily="34" charset="0"/>
            </a:endParaRPr>
          </a:p>
        </p:txBody>
      </p:sp>
      <p:sp>
        <p:nvSpPr>
          <p:cNvPr id="8" name="CuadroTexto 7">
            <a:extLst>
              <a:ext uri="{FF2B5EF4-FFF2-40B4-BE49-F238E27FC236}">
                <a16:creationId xmlns:a16="http://schemas.microsoft.com/office/drawing/2014/main" id="{FA521B38-F88D-1DFC-DD1F-FFC59EA17584}"/>
              </a:ext>
            </a:extLst>
          </p:cNvPr>
          <p:cNvSpPr txBox="1"/>
          <p:nvPr/>
        </p:nvSpPr>
        <p:spPr>
          <a:xfrm>
            <a:off x="515690" y="902876"/>
            <a:ext cx="11390127" cy="674031"/>
          </a:xfrm>
          <a:prstGeom prst="rect">
            <a:avLst/>
          </a:prstGeom>
          <a:noFill/>
        </p:spPr>
        <p:txBody>
          <a:bodyPr wrap="square">
            <a:spAutoFit/>
          </a:bodyPr>
          <a:lstStyle/>
          <a:p>
            <a:pPr marL="0" marR="0" lvl="0" indent="0" algn="just" defTabSz="914400" rtl="0" eaLnBrk="1" fontAlgn="auto" latinLnBrk="0" hangingPunct="1">
              <a:lnSpc>
                <a:spcPct val="90000"/>
              </a:lnSpc>
              <a:spcBef>
                <a:spcPts val="0"/>
              </a:spcBef>
              <a:spcAft>
                <a:spcPts val="600"/>
              </a:spcAft>
              <a:buClrTx/>
              <a:buSzTx/>
              <a:buFontTx/>
              <a:buNone/>
              <a:tabLst/>
              <a:defRPr/>
            </a:pPr>
            <a:r>
              <a:rPr lang="es-MX" sz="1400" dirty="0">
                <a:solidFill>
                  <a:prstClr val="black"/>
                </a:solidFill>
              </a:rPr>
              <a:t>Contribuir al fortalecimiento del sector turístico mediante la promoción de su diversidad turística y la coordinación con el sector hotelero y actores internacionales, que permitan incrementar la afluencia de visitantes y mejorar la ocupación hotelera de manera sostenible, impactando en el desarrollo económico local.</a:t>
            </a:r>
            <a:endParaRPr lang="es-ES_tradnl" sz="1600" dirty="0">
              <a:latin typeface="Calibri" panose="020F0502020204030204" pitchFamily="34" charset="0"/>
              <a:cs typeface="Calibri" panose="020F0502020204030204" pitchFamily="34" charset="0"/>
            </a:endParaRPr>
          </a:p>
        </p:txBody>
      </p:sp>
      <p:sp>
        <p:nvSpPr>
          <p:cNvPr id="10" name="CuadroTexto 9">
            <a:extLst>
              <a:ext uri="{FF2B5EF4-FFF2-40B4-BE49-F238E27FC236}">
                <a16:creationId xmlns:a16="http://schemas.microsoft.com/office/drawing/2014/main" id="{B6D49580-4411-3C64-3C87-6E91897DD169}"/>
              </a:ext>
            </a:extLst>
          </p:cNvPr>
          <p:cNvSpPr txBox="1"/>
          <p:nvPr/>
        </p:nvSpPr>
        <p:spPr>
          <a:xfrm>
            <a:off x="327864" y="1865596"/>
            <a:ext cx="5402706" cy="1600438"/>
          </a:xfrm>
          <a:prstGeom prst="rect">
            <a:avLst/>
          </a:prstGeom>
          <a:noFill/>
        </p:spPr>
        <p:txBody>
          <a:bodyPr wrap="square" rtlCol="0">
            <a:spAutoFit/>
          </a:bodyPr>
          <a:lstStyle/>
          <a:p>
            <a:pPr algn="just"/>
            <a:r>
              <a:rPr lang="es-MX" sz="1400" dirty="0"/>
              <a:t>La </a:t>
            </a:r>
            <a:r>
              <a:rPr lang="es-MX" sz="1400" b="1" dirty="0"/>
              <a:t>afluencia turística </a:t>
            </a:r>
            <a:r>
              <a:rPr lang="es-MX" sz="1400" dirty="0"/>
              <a:t>mide el número de turistas que se desplazan por algún motivo de su lugar de origen hacia alguno de los destinos turísticos de la entidad.</a:t>
            </a:r>
          </a:p>
          <a:p>
            <a:pPr algn="just"/>
            <a:endParaRPr lang="es-MX" sz="1400" dirty="0"/>
          </a:p>
          <a:p>
            <a:pPr algn="just"/>
            <a:r>
              <a:rPr lang="es-MX" sz="1400" dirty="0"/>
              <a:t>Se tenía programado una afluencia de </a:t>
            </a:r>
            <a:r>
              <a:rPr lang="es-MX" sz="1400" b="1" dirty="0"/>
              <a:t>1’200,000</a:t>
            </a:r>
            <a:r>
              <a:rPr lang="es-MX" sz="1400" dirty="0"/>
              <a:t> turistas en este segundo periodo y se logró una afluencia de </a:t>
            </a:r>
            <a:r>
              <a:rPr lang="es-MX" sz="1400" b="1" dirty="0"/>
              <a:t>1’520,398 turistas en el destino</a:t>
            </a:r>
            <a:r>
              <a:rPr lang="es-MX" sz="1400" dirty="0"/>
              <a:t>, por lo tanto el </a:t>
            </a:r>
            <a:r>
              <a:rPr lang="es-MX" sz="1400" u="sng" dirty="0"/>
              <a:t>avance acumulado </a:t>
            </a:r>
            <a:r>
              <a:rPr lang="es-MX" sz="1400" dirty="0"/>
              <a:t>es de </a:t>
            </a:r>
            <a:r>
              <a:rPr lang="es-MX" sz="1400" b="1" dirty="0"/>
              <a:t>126.70%.</a:t>
            </a:r>
          </a:p>
        </p:txBody>
      </p:sp>
      <p:sp>
        <p:nvSpPr>
          <p:cNvPr id="31" name="CuadroTexto 30">
            <a:extLst>
              <a:ext uri="{FF2B5EF4-FFF2-40B4-BE49-F238E27FC236}">
                <a16:creationId xmlns:a16="http://schemas.microsoft.com/office/drawing/2014/main" id="{059257C4-962E-67EC-DF2E-0FA53438D784}"/>
              </a:ext>
            </a:extLst>
          </p:cNvPr>
          <p:cNvSpPr txBox="1"/>
          <p:nvPr/>
        </p:nvSpPr>
        <p:spPr>
          <a:xfrm>
            <a:off x="6146102" y="1861809"/>
            <a:ext cx="5785757" cy="1384995"/>
          </a:xfrm>
          <a:prstGeom prst="rect">
            <a:avLst/>
          </a:prstGeom>
          <a:noFill/>
        </p:spPr>
        <p:txBody>
          <a:bodyPr wrap="square">
            <a:spAutoFit/>
          </a:bodyPr>
          <a:lstStyle/>
          <a:p>
            <a:pPr algn="just"/>
            <a:r>
              <a:rPr lang="es-MX" sz="1400" dirty="0"/>
              <a:t>La ocupación es un indicador que muestra el número de habitaciones alquiladas en comparación con el número total de habitaciones disponibles.</a:t>
            </a:r>
          </a:p>
          <a:p>
            <a:pPr algn="just"/>
            <a:endParaRPr lang="es-MX" sz="1400" dirty="0"/>
          </a:p>
          <a:p>
            <a:pPr algn="just"/>
            <a:r>
              <a:rPr lang="es-MX" sz="1400" dirty="0"/>
              <a:t>En este periodo se tenía programado una ocupación del </a:t>
            </a:r>
            <a:r>
              <a:rPr lang="es-MX" sz="1400" b="1" dirty="0"/>
              <a:t>75.00%</a:t>
            </a:r>
            <a:r>
              <a:rPr lang="es-MX" sz="1400" dirty="0"/>
              <a:t> y se logró una ocupación del </a:t>
            </a:r>
            <a:r>
              <a:rPr lang="es-MX" sz="1400" b="1" dirty="0"/>
              <a:t>76.23%</a:t>
            </a:r>
            <a:r>
              <a:rPr lang="es-MX" sz="1400" dirty="0"/>
              <a:t>, por lo tanto se obtuvo un </a:t>
            </a:r>
            <a:r>
              <a:rPr lang="es-MX" sz="1400" u="sng" dirty="0"/>
              <a:t>avance acumulado </a:t>
            </a:r>
            <a:r>
              <a:rPr lang="es-MX" sz="1400" dirty="0"/>
              <a:t>del </a:t>
            </a:r>
            <a:r>
              <a:rPr lang="es-MX" sz="1400" b="1" dirty="0"/>
              <a:t>101.64%.</a:t>
            </a:r>
          </a:p>
        </p:txBody>
      </p:sp>
      <p:grpSp>
        <p:nvGrpSpPr>
          <p:cNvPr id="7" name="Grupo 6">
            <a:extLst>
              <a:ext uri="{FF2B5EF4-FFF2-40B4-BE49-F238E27FC236}">
                <a16:creationId xmlns:a16="http://schemas.microsoft.com/office/drawing/2014/main" id="{3CF6B9FE-D03E-304D-9684-89C65DD47E8C}"/>
              </a:ext>
            </a:extLst>
          </p:cNvPr>
          <p:cNvGrpSpPr/>
          <p:nvPr/>
        </p:nvGrpSpPr>
        <p:grpSpPr>
          <a:xfrm>
            <a:off x="418394" y="244508"/>
            <a:ext cx="2107229" cy="535531"/>
            <a:chOff x="245109" y="2194167"/>
            <a:chExt cx="10504413" cy="2707439"/>
          </a:xfrm>
        </p:grpSpPr>
        <p:pic>
          <p:nvPicPr>
            <p:cNvPr id="9" name="Imagen 8">
              <a:extLst>
                <a:ext uri="{FF2B5EF4-FFF2-40B4-BE49-F238E27FC236}">
                  <a16:creationId xmlns:a16="http://schemas.microsoft.com/office/drawing/2014/main" id="{1F9C4262-81D7-8AF7-D9EE-68F43B2EEE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45109" y="2237972"/>
              <a:ext cx="2627762" cy="2619831"/>
            </a:xfrm>
            <a:prstGeom prst="rect">
              <a:avLst/>
            </a:prstGeom>
          </p:spPr>
        </p:pic>
        <p:pic>
          <p:nvPicPr>
            <p:cNvPr id="13" name="Imagen 12">
              <a:extLst>
                <a:ext uri="{FF2B5EF4-FFF2-40B4-BE49-F238E27FC236}">
                  <a16:creationId xmlns:a16="http://schemas.microsoft.com/office/drawing/2014/main" id="{E069078C-0061-0600-7566-8D51E2B3940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94060" y="2194167"/>
              <a:ext cx="7055462" cy="2707439"/>
            </a:xfrm>
            <a:prstGeom prst="rect">
              <a:avLst/>
            </a:prstGeom>
          </p:spPr>
        </p:pic>
      </p:grpSp>
      <p:graphicFrame>
        <p:nvGraphicFramePr>
          <p:cNvPr id="2" name="Gráfico 1">
            <a:extLst>
              <a:ext uri="{FF2B5EF4-FFF2-40B4-BE49-F238E27FC236}">
                <a16:creationId xmlns:a16="http://schemas.microsoft.com/office/drawing/2014/main" id="{25CDDFD8-C1E6-48E4-87C7-F5509A32C8A7}"/>
              </a:ext>
            </a:extLst>
          </p:cNvPr>
          <p:cNvGraphicFramePr>
            <a:graphicFrameLocks/>
          </p:cNvGraphicFramePr>
          <p:nvPr>
            <p:extLst>
              <p:ext uri="{D42A27DB-BD31-4B8C-83A1-F6EECF244321}">
                <p14:modId xmlns:p14="http://schemas.microsoft.com/office/powerpoint/2010/main" val="269790754"/>
              </p:ext>
            </p:extLst>
          </p:nvPr>
        </p:nvGraphicFramePr>
        <p:xfrm>
          <a:off x="722651" y="3531706"/>
          <a:ext cx="4613131" cy="3308109"/>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4" name="Gráfico 3">
            <a:extLst>
              <a:ext uri="{FF2B5EF4-FFF2-40B4-BE49-F238E27FC236}">
                <a16:creationId xmlns:a16="http://schemas.microsoft.com/office/drawing/2014/main" id="{8BDB1AA4-148F-4809-B950-4EA33B6850E3}"/>
              </a:ext>
            </a:extLst>
          </p:cNvPr>
          <p:cNvGraphicFramePr>
            <a:graphicFrameLocks/>
          </p:cNvGraphicFramePr>
          <p:nvPr>
            <p:extLst>
              <p:ext uri="{D42A27DB-BD31-4B8C-83A1-F6EECF244321}">
                <p14:modId xmlns:p14="http://schemas.microsoft.com/office/powerpoint/2010/main" val="2002530815"/>
              </p:ext>
            </p:extLst>
          </p:nvPr>
        </p:nvGraphicFramePr>
        <p:xfrm>
          <a:off x="6740352" y="3531706"/>
          <a:ext cx="4597256" cy="3303082"/>
        </p:xfrm>
        <a:graphic>
          <a:graphicData uri="http://schemas.openxmlformats.org/drawingml/2006/chart">
            <c:chart xmlns:c="http://schemas.openxmlformats.org/drawingml/2006/chart" xmlns:r="http://schemas.openxmlformats.org/officeDocument/2006/relationships" r:id="rId6"/>
          </a:graphicData>
        </a:graphic>
      </p:graphicFrame>
    </p:spTree>
    <p:extLst>
      <p:ext uri="{BB962C8B-B14F-4D97-AF65-F5344CB8AC3E}">
        <p14:creationId xmlns:p14="http://schemas.microsoft.com/office/powerpoint/2010/main" val="34836909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ángulo 4">
            <a:extLst>
              <a:ext uri="{FF2B5EF4-FFF2-40B4-BE49-F238E27FC236}">
                <a16:creationId xmlns:a16="http://schemas.microsoft.com/office/drawing/2014/main" id="{3CF5C700-9277-A45B-706D-48EB03E99387}"/>
              </a:ext>
            </a:extLst>
          </p:cNvPr>
          <p:cNvSpPr/>
          <p:nvPr/>
        </p:nvSpPr>
        <p:spPr>
          <a:xfrm>
            <a:off x="2611800" y="771375"/>
            <a:ext cx="6968399" cy="535531"/>
          </a:xfrm>
          <a:prstGeom prst="rect">
            <a:avLst/>
          </a:prstGeom>
        </p:spPr>
        <p:txBody>
          <a:bodyPr wrap="square">
            <a:spAutoFit/>
          </a:bodyPr>
          <a:ls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s-MX" sz="3200" b="1" i="0" strike="noStrike" kern="1200" cap="none" spc="0" normalizeH="0" baseline="0" noProof="0" dirty="0">
                <a:ln>
                  <a:noFill/>
                </a:ln>
                <a:effectLst>
                  <a:outerShdw blurRad="38100" dist="38100" dir="2700000" algn="tl">
                    <a:srgbClr val="000000">
                      <a:alpha val="43137"/>
                    </a:srgbClr>
                  </a:outerShdw>
                </a:effectLst>
                <a:uLnTx/>
                <a:uFillTx/>
                <a:latin typeface="Century Gothic" panose="020B0502020202020204" pitchFamily="34" charset="0"/>
              </a:rPr>
              <a:t>Dirección de Planeación Turística</a:t>
            </a:r>
            <a:endParaRPr kumimoji="0" lang="es-ES_tradnl" sz="3200" b="0" i="0" strike="noStrike" kern="1200" cap="none" spc="0" normalizeH="0" baseline="0" noProof="0" dirty="0">
              <a:ln>
                <a:noFill/>
              </a:ln>
              <a:effectLst>
                <a:outerShdw blurRad="38100" dist="38100" dir="2700000" algn="tl">
                  <a:srgbClr val="000000">
                    <a:alpha val="43137"/>
                  </a:srgbClr>
                </a:outerShdw>
              </a:effectLst>
              <a:uLnTx/>
              <a:uFillTx/>
              <a:latin typeface="Century Gothic" panose="020B0502020202020204" pitchFamily="34" charset="0"/>
            </a:endParaRPr>
          </a:p>
        </p:txBody>
      </p:sp>
      <p:sp>
        <p:nvSpPr>
          <p:cNvPr id="6" name="CuadroTexto 5">
            <a:extLst>
              <a:ext uri="{FF2B5EF4-FFF2-40B4-BE49-F238E27FC236}">
                <a16:creationId xmlns:a16="http://schemas.microsoft.com/office/drawing/2014/main" id="{4DF65B9D-E8B5-0B6A-96B3-CFC62A9F79F7}"/>
              </a:ext>
            </a:extLst>
          </p:cNvPr>
          <p:cNvSpPr txBox="1"/>
          <p:nvPr/>
        </p:nvSpPr>
        <p:spPr>
          <a:xfrm>
            <a:off x="418394" y="1381341"/>
            <a:ext cx="11390127" cy="867930"/>
          </a:xfrm>
          <a:prstGeom prst="rect">
            <a:avLst/>
          </a:prstGeom>
          <a:noFill/>
        </p:spPr>
        <p:txBody>
          <a:bodyPr wrap="square">
            <a:spAutoFit/>
          </a:bodyPr>
          <a:lstStyle/>
          <a:p>
            <a:pPr marL="0" marR="0" lvl="0" indent="0" algn="just" defTabSz="914400" rtl="0" eaLnBrk="1" fontAlgn="auto" latinLnBrk="0" hangingPunct="1">
              <a:lnSpc>
                <a:spcPct val="90000"/>
              </a:lnSpc>
              <a:spcBef>
                <a:spcPts val="0"/>
              </a:spcBef>
              <a:spcAft>
                <a:spcPts val="600"/>
              </a:spcAft>
              <a:buClrTx/>
              <a:buSzTx/>
              <a:buFontTx/>
              <a:buNone/>
              <a:tabLst/>
              <a:defRPr/>
            </a:pPr>
            <a:r>
              <a:rPr lang="es-MX" sz="1400" dirty="0"/>
              <a:t>Se encarga de diseñar y coordinar estrategias, mecanismos y acciones para cumplir con los objetivos de la política estatal turística, alineados al Plan Municipal de Desarrollo. Entre sus funciones destacan la elaboración del Programa Sectorial de Turismo, la definición de prioridades y criterios para el desarrollo sustentable, la evaluación de modelos internacionales exitosos, y la coordinación con los tres niveles de gobierno para implementar planes y programas que fortalezcan la planeación estratégica del turismo en el municipio.</a:t>
            </a:r>
            <a:endParaRPr lang="es-ES_tradnl" sz="1600" dirty="0">
              <a:latin typeface="Calibri" panose="020F0502020204030204" pitchFamily="34" charset="0"/>
              <a:cs typeface="Calibri" panose="020F0502020204030204" pitchFamily="34" charset="0"/>
            </a:endParaRPr>
          </a:p>
        </p:txBody>
      </p:sp>
      <p:sp>
        <p:nvSpPr>
          <p:cNvPr id="8" name="CuadroTexto 7">
            <a:extLst>
              <a:ext uri="{FF2B5EF4-FFF2-40B4-BE49-F238E27FC236}">
                <a16:creationId xmlns:a16="http://schemas.microsoft.com/office/drawing/2014/main" id="{1976ED12-2ABD-D2F3-A68F-3497E5E15314}"/>
              </a:ext>
            </a:extLst>
          </p:cNvPr>
          <p:cNvSpPr txBox="1"/>
          <p:nvPr/>
        </p:nvSpPr>
        <p:spPr>
          <a:xfrm>
            <a:off x="418394" y="2419403"/>
            <a:ext cx="4993578" cy="812530"/>
          </a:xfrm>
          <a:prstGeom prst="rect">
            <a:avLst/>
          </a:prstGeom>
          <a:noFill/>
        </p:spPr>
        <p:txBody>
          <a:bodyPr wrap="square">
            <a:spAutoFit/>
          </a:bodyPr>
          <a:lstStyle/>
          <a:p>
            <a:pPr algn="just">
              <a:lnSpc>
                <a:spcPct val="90000"/>
              </a:lnSpc>
              <a:spcAft>
                <a:spcPts val="600"/>
              </a:spcAft>
              <a:defRPr/>
            </a:pPr>
            <a:r>
              <a:rPr lang="es-MX" sz="1300" dirty="0"/>
              <a:t>En la </a:t>
            </a:r>
            <a:r>
              <a:rPr lang="es-MX" sz="1300" b="1" dirty="0"/>
              <a:t>primera gráfica</a:t>
            </a:r>
            <a:r>
              <a:rPr lang="es-MX" sz="1300" dirty="0"/>
              <a:t> se muestra el primer indicador a nivel </a:t>
            </a:r>
            <a:r>
              <a:rPr lang="es-MX" sz="1300" b="1" dirty="0">
                <a:solidFill>
                  <a:schemeClr val="accent4">
                    <a:lumMod val="75000"/>
                  </a:schemeClr>
                </a:solidFill>
                <a:cs typeface="Arial" panose="020B0604020202020204" pitchFamily="34" charset="0"/>
              </a:rPr>
              <a:t>componente</a:t>
            </a:r>
            <a:r>
              <a:rPr lang="es-MX" sz="1300" dirty="0"/>
              <a:t>, se tenía programado un total de </a:t>
            </a:r>
            <a:r>
              <a:rPr lang="es-MX" sz="1300" b="1" dirty="0"/>
              <a:t>3 eventos, </a:t>
            </a:r>
            <a:r>
              <a:rPr lang="es-MX" sz="1300" dirty="0"/>
              <a:t>y se realizó 2 eventos turísticos realizados</a:t>
            </a:r>
            <a:r>
              <a:rPr lang="es-MX" sz="1300" b="1" dirty="0"/>
              <a:t>, </a:t>
            </a:r>
            <a:r>
              <a:rPr lang="es-MX" sz="1300" dirty="0"/>
              <a:t>generando</a:t>
            </a:r>
            <a:r>
              <a:rPr lang="es-MX" sz="1300" dirty="0">
                <a:cs typeface="Arial" panose="020B0604020202020204" pitchFamily="34" charset="0"/>
              </a:rPr>
              <a:t> un </a:t>
            </a:r>
            <a:r>
              <a:rPr lang="es-MX" sz="1300" u="sng" dirty="0">
                <a:cs typeface="Arial" panose="020B0604020202020204" pitchFamily="34" charset="0"/>
              </a:rPr>
              <a:t>avance acumulado </a:t>
            </a:r>
            <a:r>
              <a:rPr lang="es-MX" sz="1300" dirty="0">
                <a:cs typeface="Arial" panose="020B0604020202020204" pitchFamily="34" charset="0"/>
              </a:rPr>
              <a:t>del </a:t>
            </a:r>
            <a:r>
              <a:rPr lang="es-MX" sz="1300" b="1" dirty="0">
                <a:solidFill>
                  <a:schemeClr val="accent4">
                    <a:lumMod val="75000"/>
                  </a:schemeClr>
                </a:solidFill>
                <a:cs typeface="Arial" panose="020B0604020202020204" pitchFamily="34" charset="0"/>
              </a:rPr>
              <a:t>66.67% </a:t>
            </a:r>
          </a:p>
        </p:txBody>
      </p:sp>
      <p:sp>
        <p:nvSpPr>
          <p:cNvPr id="10" name="CuadroTexto 9">
            <a:extLst>
              <a:ext uri="{FF2B5EF4-FFF2-40B4-BE49-F238E27FC236}">
                <a16:creationId xmlns:a16="http://schemas.microsoft.com/office/drawing/2014/main" id="{3A7047A4-D2D2-FED6-6FC8-7C1A47B269FE}"/>
              </a:ext>
            </a:extLst>
          </p:cNvPr>
          <p:cNvSpPr txBox="1"/>
          <p:nvPr/>
        </p:nvSpPr>
        <p:spPr>
          <a:xfrm>
            <a:off x="5675834" y="2326856"/>
            <a:ext cx="6097772" cy="1692771"/>
          </a:xfrm>
          <a:prstGeom prst="rect">
            <a:avLst/>
          </a:prstGeom>
          <a:noFill/>
        </p:spPr>
        <p:txBody>
          <a:bodyPr wrap="square">
            <a:spAutoFit/>
          </a:bodyPr>
          <a:lstStyle/>
          <a:p>
            <a:pPr algn="just">
              <a:buClr>
                <a:srgbClr val="C00000"/>
              </a:buClr>
              <a:defRPr/>
            </a:pPr>
            <a:r>
              <a:rPr lang="es-MX" sz="1300" dirty="0">
                <a:cs typeface="Arial" panose="020B0604020202020204" pitchFamily="34" charset="0"/>
              </a:rPr>
              <a:t>En la </a:t>
            </a:r>
            <a:r>
              <a:rPr lang="es-MX" sz="1300" b="1" dirty="0">
                <a:cs typeface="Arial" panose="020B0604020202020204" pitchFamily="34" charset="0"/>
              </a:rPr>
              <a:t>segunda gráfica </a:t>
            </a:r>
            <a:r>
              <a:rPr lang="es-MX" sz="1300" dirty="0">
                <a:cs typeface="Arial" panose="020B0604020202020204" pitchFamily="34" charset="0"/>
              </a:rPr>
              <a:t>se muestra el </a:t>
            </a:r>
            <a:r>
              <a:rPr lang="es-MX" sz="1300" u="sng" dirty="0">
                <a:cs typeface="Arial" panose="020B0604020202020204" pitchFamily="34" charset="0"/>
              </a:rPr>
              <a:t>avance acumulado</a:t>
            </a:r>
            <a:r>
              <a:rPr lang="es-MX" sz="1300" dirty="0">
                <a:cs typeface="Arial" panose="020B0604020202020204" pitchFamily="34" charset="0"/>
              </a:rPr>
              <a:t> por cada una de las actividades en unidades y porcentaje correspondientes. </a:t>
            </a:r>
          </a:p>
          <a:p>
            <a:pPr algn="just">
              <a:buClr>
                <a:srgbClr val="C00000"/>
              </a:buClr>
              <a:defRPr/>
            </a:pPr>
            <a:endParaRPr lang="es-MX" sz="1300" dirty="0">
              <a:cs typeface="Arial" panose="020B0604020202020204" pitchFamily="34" charset="0"/>
            </a:endParaRPr>
          </a:p>
          <a:p>
            <a:pPr algn="just">
              <a:buClr>
                <a:srgbClr val="C00000"/>
              </a:buClr>
              <a:defRPr/>
            </a:pPr>
            <a:r>
              <a:rPr lang="es-MX" sz="1300" dirty="0">
                <a:cs typeface="Arial" panose="020B0604020202020204" pitchFamily="34" charset="0"/>
              </a:rPr>
              <a:t>Se tenía programado </a:t>
            </a:r>
            <a:r>
              <a:rPr lang="es-MX" sz="1300" b="1" dirty="0">
                <a:cs typeface="Arial" panose="020B0604020202020204" pitchFamily="34" charset="0"/>
              </a:rPr>
              <a:t>1</a:t>
            </a:r>
            <a:r>
              <a:rPr lang="es-MX" sz="1300" dirty="0">
                <a:cs typeface="Arial" panose="020B0604020202020204" pitchFamily="34" charset="0"/>
              </a:rPr>
              <a:t> evento y se realizaron </a:t>
            </a:r>
            <a:r>
              <a:rPr lang="es-MX" sz="1300" b="1" dirty="0">
                <a:solidFill>
                  <a:schemeClr val="accent4">
                    <a:lumMod val="75000"/>
                  </a:schemeClr>
                </a:solidFill>
                <a:cs typeface="Arial" panose="020B0604020202020204" pitchFamily="34" charset="0"/>
              </a:rPr>
              <a:t>2</a:t>
            </a:r>
            <a:r>
              <a:rPr lang="es-MX" sz="1300" b="1" dirty="0">
                <a:cs typeface="Arial" panose="020B0604020202020204" pitchFamily="34" charset="0"/>
              </a:rPr>
              <a:t> </a:t>
            </a:r>
            <a:r>
              <a:rPr lang="es-MX" sz="1300" b="1" dirty="0">
                <a:solidFill>
                  <a:schemeClr val="accent4">
                    <a:lumMod val="75000"/>
                  </a:schemeClr>
                </a:solidFill>
                <a:cs typeface="Arial" panose="020B0604020202020204" pitchFamily="34" charset="0"/>
              </a:rPr>
              <a:t>eventos culturales, sociales e inclusivos realizados</a:t>
            </a:r>
            <a:r>
              <a:rPr lang="es-MX" sz="1300" dirty="0">
                <a:cs typeface="Arial" panose="020B0604020202020204" pitchFamily="34" charset="0"/>
              </a:rPr>
              <a:t>, </a:t>
            </a:r>
            <a:r>
              <a:rPr lang="es-ES" sz="1300" dirty="0">
                <a:cs typeface="Arial" panose="020B0604020202020204" pitchFamily="34" charset="0"/>
              </a:rPr>
              <a:t>generando un </a:t>
            </a:r>
            <a:r>
              <a:rPr lang="es-ES" sz="1300" u="sng" dirty="0">
                <a:cs typeface="Arial" panose="020B0604020202020204" pitchFamily="34" charset="0"/>
              </a:rPr>
              <a:t>avance acumulado </a:t>
            </a:r>
            <a:r>
              <a:rPr lang="es-ES" sz="1300" dirty="0">
                <a:cs typeface="Arial" panose="020B0604020202020204" pitchFamily="34" charset="0"/>
              </a:rPr>
              <a:t>del </a:t>
            </a:r>
            <a:r>
              <a:rPr lang="es-ES" sz="1300" b="1" dirty="0">
                <a:solidFill>
                  <a:schemeClr val="accent4">
                    <a:lumMod val="75000"/>
                  </a:schemeClr>
                </a:solidFill>
                <a:cs typeface="Arial" panose="020B0604020202020204" pitchFamily="34" charset="0"/>
              </a:rPr>
              <a:t>200%.</a:t>
            </a:r>
          </a:p>
          <a:p>
            <a:pPr algn="just">
              <a:buClr>
                <a:srgbClr val="C00000"/>
              </a:buClr>
              <a:defRPr/>
            </a:pPr>
            <a:endParaRPr lang="es-MX" sz="1300" dirty="0">
              <a:cs typeface="Arial" panose="020B0604020202020204" pitchFamily="34" charset="0"/>
            </a:endParaRPr>
          </a:p>
          <a:p>
            <a:pPr algn="just">
              <a:buClr>
                <a:srgbClr val="C00000"/>
              </a:buClr>
              <a:defRPr/>
            </a:pPr>
            <a:r>
              <a:rPr lang="es-MX" sz="1300" dirty="0">
                <a:cs typeface="Arial" panose="020B0604020202020204" pitchFamily="34" charset="0"/>
              </a:rPr>
              <a:t>Se tenía programado </a:t>
            </a:r>
            <a:r>
              <a:rPr lang="es-MX" sz="1300" b="1" dirty="0">
                <a:cs typeface="Arial" panose="020B0604020202020204" pitchFamily="34" charset="0"/>
              </a:rPr>
              <a:t>2</a:t>
            </a:r>
            <a:r>
              <a:rPr lang="es-MX" sz="1300" dirty="0">
                <a:cs typeface="Arial" panose="020B0604020202020204" pitchFamily="34" charset="0"/>
              </a:rPr>
              <a:t> eventos, y se obtuvo</a:t>
            </a:r>
            <a:r>
              <a:rPr lang="es-MX" sz="1300" b="1" dirty="0">
                <a:solidFill>
                  <a:schemeClr val="accent4">
                    <a:lumMod val="75000"/>
                  </a:schemeClr>
                </a:solidFill>
                <a:cs typeface="Arial" panose="020B0604020202020204" pitchFamily="34" charset="0"/>
              </a:rPr>
              <a:t> 3 eventos deportivos realizados y difundidos</a:t>
            </a:r>
            <a:r>
              <a:rPr lang="es-MX" sz="1300" dirty="0">
                <a:cs typeface="Arial" panose="020B0604020202020204" pitchFamily="34" charset="0"/>
              </a:rPr>
              <a:t>, </a:t>
            </a:r>
            <a:r>
              <a:rPr lang="es-ES" sz="1300" dirty="0">
                <a:cs typeface="Arial" panose="020B0604020202020204" pitchFamily="34" charset="0"/>
              </a:rPr>
              <a:t>generando un </a:t>
            </a:r>
            <a:r>
              <a:rPr lang="es-ES" sz="1300" u="sng" dirty="0">
                <a:cs typeface="Arial" panose="020B0604020202020204" pitchFamily="34" charset="0"/>
              </a:rPr>
              <a:t>avance acumulado </a:t>
            </a:r>
            <a:r>
              <a:rPr lang="es-ES" sz="1300" dirty="0">
                <a:cs typeface="Arial" panose="020B0604020202020204" pitchFamily="34" charset="0"/>
              </a:rPr>
              <a:t>del </a:t>
            </a:r>
            <a:r>
              <a:rPr lang="es-ES" sz="1300" b="1" dirty="0">
                <a:solidFill>
                  <a:schemeClr val="accent4">
                    <a:lumMod val="75000"/>
                  </a:schemeClr>
                </a:solidFill>
                <a:cs typeface="Arial" panose="020B0604020202020204" pitchFamily="34" charset="0"/>
              </a:rPr>
              <a:t>150%.</a:t>
            </a:r>
          </a:p>
        </p:txBody>
      </p:sp>
      <p:grpSp>
        <p:nvGrpSpPr>
          <p:cNvPr id="7" name="Grupo 6">
            <a:extLst>
              <a:ext uri="{FF2B5EF4-FFF2-40B4-BE49-F238E27FC236}">
                <a16:creationId xmlns:a16="http://schemas.microsoft.com/office/drawing/2014/main" id="{0208E360-0011-4CA0-B8EA-1311F3F8F619}"/>
              </a:ext>
            </a:extLst>
          </p:cNvPr>
          <p:cNvGrpSpPr/>
          <p:nvPr/>
        </p:nvGrpSpPr>
        <p:grpSpPr>
          <a:xfrm>
            <a:off x="418394" y="244508"/>
            <a:ext cx="2107229" cy="535531"/>
            <a:chOff x="245109" y="2194167"/>
            <a:chExt cx="10504413" cy="2707439"/>
          </a:xfrm>
        </p:grpSpPr>
        <p:pic>
          <p:nvPicPr>
            <p:cNvPr id="12" name="Imagen 11">
              <a:extLst>
                <a:ext uri="{FF2B5EF4-FFF2-40B4-BE49-F238E27FC236}">
                  <a16:creationId xmlns:a16="http://schemas.microsoft.com/office/drawing/2014/main" id="{65A8619F-6327-2040-82BB-FC144472CCC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5109" y="2237972"/>
              <a:ext cx="2627762" cy="2619831"/>
            </a:xfrm>
            <a:prstGeom prst="rect">
              <a:avLst/>
            </a:prstGeom>
          </p:spPr>
        </p:pic>
        <p:pic>
          <p:nvPicPr>
            <p:cNvPr id="13" name="Imagen 12">
              <a:extLst>
                <a:ext uri="{FF2B5EF4-FFF2-40B4-BE49-F238E27FC236}">
                  <a16:creationId xmlns:a16="http://schemas.microsoft.com/office/drawing/2014/main" id="{7737B456-50C5-23BC-1749-CE0283A2833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94060" y="2194167"/>
              <a:ext cx="7055462" cy="2707439"/>
            </a:xfrm>
            <a:prstGeom prst="rect">
              <a:avLst/>
            </a:prstGeom>
          </p:spPr>
        </p:pic>
      </p:grpSp>
      <p:graphicFrame>
        <p:nvGraphicFramePr>
          <p:cNvPr id="2" name="Gráfico 1">
            <a:extLst>
              <a:ext uri="{FF2B5EF4-FFF2-40B4-BE49-F238E27FC236}">
                <a16:creationId xmlns:a16="http://schemas.microsoft.com/office/drawing/2014/main" id="{BF9408B0-48C0-4BD4-9CF7-5CB9EF41AD55}"/>
              </a:ext>
            </a:extLst>
          </p:cNvPr>
          <p:cNvGraphicFramePr>
            <a:graphicFrameLocks/>
          </p:cNvGraphicFramePr>
          <p:nvPr>
            <p:extLst>
              <p:ext uri="{D42A27DB-BD31-4B8C-83A1-F6EECF244321}">
                <p14:modId xmlns:p14="http://schemas.microsoft.com/office/powerpoint/2010/main" val="4069412527"/>
              </p:ext>
            </p:extLst>
          </p:nvPr>
        </p:nvGraphicFramePr>
        <p:xfrm>
          <a:off x="592742" y="3342426"/>
          <a:ext cx="4644881" cy="3271066"/>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3" name="Gráfico 2">
            <a:extLst>
              <a:ext uri="{FF2B5EF4-FFF2-40B4-BE49-F238E27FC236}">
                <a16:creationId xmlns:a16="http://schemas.microsoft.com/office/drawing/2014/main" id="{92EE764B-A2B6-42F0-8E0B-7032A0A921FC}"/>
              </a:ext>
            </a:extLst>
          </p:cNvPr>
          <p:cNvGraphicFramePr>
            <a:graphicFrameLocks/>
          </p:cNvGraphicFramePr>
          <p:nvPr>
            <p:extLst>
              <p:ext uri="{D42A27DB-BD31-4B8C-83A1-F6EECF244321}">
                <p14:modId xmlns:p14="http://schemas.microsoft.com/office/powerpoint/2010/main" val="3942230333"/>
              </p:ext>
            </p:extLst>
          </p:nvPr>
        </p:nvGraphicFramePr>
        <p:xfrm>
          <a:off x="5727422" y="3917245"/>
          <a:ext cx="5994596" cy="2940755"/>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2907821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B0BE6A-FB4B-725D-F549-DF3FD78712C7}"/>
            </a:ext>
          </a:extLst>
        </p:cNvPr>
        <p:cNvGrpSpPr/>
        <p:nvPr/>
      </p:nvGrpSpPr>
      <p:grpSpPr>
        <a:xfrm>
          <a:off x="0" y="0"/>
          <a:ext cx="0" cy="0"/>
          <a:chOff x="0" y="0"/>
          <a:chExt cx="0" cy="0"/>
        </a:xfrm>
      </p:grpSpPr>
      <p:pic>
        <p:nvPicPr>
          <p:cNvPr id="3" name="Imagen 2">
            <a:extLst>
              <a:ext uri="{FF2B5EF4-FFF2-40B4-BE49-F238E27FC236}">
                <a16:creationId xmlns:a16="http://schemas.microsoft.com/office/drawing/2014/main" id="{3B4C01A7-C53F-335F-E104-99BAC6BF964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Rectángulo 1">
            <a:extLst>
              <a:ext uri="{FF2B5EF4-FFF2-40B4-BE49-F238E27FC236}">
                <a16:creationId xmlns:a16="http://schemas.microsoft.com/office/drawing/2014/main" id="{CDBF9743-35D1-18CF-967C-846473916B05}"/>
              </a:ext>
            </a:extLst>
          </p:cNvPr>
          <p:cNvSpPr/>
          <p:nvPr/>
        </p:nvSpPr>
        <p:spPr>
          <a:xfrm>
            <a:off x="398034" y="1317964"/>
            <a:ext cx="5466572" cy="535531"/>
          </a:xfrm>
          <a:prstGeom prst="rect">
            <a:avLst/>
          </a:prstGeom>
        </p:spPr>
        <p:txBody>
          <a:bodyPr wrap="square">
            <a:spAutoFit/>
          </a:bodyPr>
          <a:ls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s-MX" sz="3200" b="1" i="0" strike="noStrike" kern="1200" cap="none" spc="0" normalizeH="0" baseline="0" noProof="0" dirty="0">
                <a:ln>
                  <a:noFill/>
                </a:ln>
                <a:effectLst>
                  <a:outerShdw blurRad="38100" dist="38100" dir="2700000" algn="tl">
                    <a:srgbClr val="000000">
                      <a:alpha val="43137"/>
                    </a:srgbClr>
                  </a:outerShdw>
                </a:effectLst>
                <a:uLnTx/>
                <a:uFillTx/>
                <a:latin typeface="Century Gothic" panose="020B0502020202020204" pitchFamily="34" charset="0"/>
              </a:rPr>
              <a:t>CANCÚN WORLD FEST 2025</a:t>
            </a:r>
            <a:endParaRPr kumimoji="0" lang="es-ES_tradnl" sz="3200" b="0" i="0" strike="noStrike" kern="1200" cap="none" spc="0" normalizeH="0" baseline="0" noProof="0" dirty="0">
              <a:ln>
                <a:noFill/>
              </a:ln>
              <a:effectLst>
                <a:outerShdw blurRad="38100" dist="38100" dir="2700000" algn="tl">
                  <a:srgbClr val="000000">
                    <a:alpha val="43137"/>
                  </a:srgbClr>
                </a:outerShdw>
              </a:effectLst>
              <a:uLnTx/>
              <a:uFillTx/>
              <a:latin typeface="Century Gothic" panose="020B0502020202020204" pitchFamily="34" charset="0"/>
            </a:endParaRPr>
          </a:p>
        </p:txBody>
      </p:sp>
      <p:sp>
        <p:nvSpPr>
          <p:cNvPr id="5" name="CuadroTexto 4">
            <a:extLst>
              <a:ext uri="{FF2B5EF4-FFF2-40B4-BE49-F238E27FC236}">
                <a16:creationId xmlns:a16="http://schemas.microsoft.com/office/drawing/2014/main" id="{68CAD008-5066-5BB9-B6AC-6EBB0C306622}"/>
              </a:ext>
            </a:extLst>
          </p:cNvPr>
          <p:cNvSpPr txBox="1"/>
          <p:nvPr/>
        </p:nvSpPr>
        <p:spPr>
          <a:xfrm>
            <a:off x="398034" y="1875529"/>
            <a:ext cx="5970494" cy="2800767"/>
          </a:xfrm>
          <a:prstGeom prst="rect">
            <a:avLst/>
          </a:prstGeom>
          <a:noFill/>
        </p:spPr>
        <p:txBody>
          <a:bodyPr wrap="square">
            <a:spAutoFit/>
          </a:bodyPr>
          <a:lstStyle/>
          <a:p>
            <a:pPr algn="just"/>
            <a:r>
              <a:rPr lang="es-MX" sz="1600" dirty="0"/>
              <a:t>Fue una celebración que reunió lo mejor de la identidad, cultura, gastronomía y diversidad de experiencias que ofrece este destino turístico. Los asistentes pudieron disfrutar de una amplia variedad de pabellones temáticos que ofrecieron actividades para todos los gustos e intereses, como el: </a:t>
            </a:r>
            <a:r>
              <a:rPr lang="es-MX" sz="1600" b="1" dirty="0"/>
              <a:t>Pabellón gastronómico</a:t>
            </a:r>
            <a:r>
              <a:rPr lang="es-MX" sz="1600" dirty="0"/>
              <a:t>, donde se vivió el auténtico sabor de Cancún, </a:t>
            </a:r>
            <a:r>
              <a:rPr lang="es-MX" sz="1600" b="1" dirty="0"/>
              <a:t>Pabellón artesanal</a:t>
            </a:r>
            <a:r>
              <a:rPr lang="es-MX" sz="1600" dirty="0"/>
              <a:t>, que </a:t>
            </a:r>
            <a:r>
              <a:rPr lang="es-MX" sz="1600" b="1" dirty="0"/>
              <a:t>reunió a más de 300 artesanos y artesanas</a:t>
            </a:r>
            <a:r>
              <a:rPr lang="es-MX" sz="1600" dirty="0"/>
              <a:t> tanto de la región como de otros estados de la República. También se tuvo el Pabellón </a:t>
            </a:r>
            <a:r>
              <a:rPr lang="es-MX" sz="1600" b="1" dirty="0"/>
              <a:t>Cultural, </a:t>
            </a:r>
            <a:r>
              <a:rPr lang="es-MX" sz="1600" dirty="0"/>
              <a:t>de</a:t>
            </a:r>
            <a:r>
              <a:rPr lang="es-MX" sz="1600" b="1" dirty="0"/>
              <a:t> Romance, </a:t>
            </a:r>
            <a:r>
              <a:rPr lang="es-MX" sz="1600" dirty="0"/>
              <a:t>el</a:t>
            </a:r>
            <a:r>
              <a:rPr lang="es-MX" sz="1600" b="1" dirty="0"/>
              <a:t> Ecológico, </a:t>
            </a:r>
            <a:r>
              <a:rPr lang="es-MX" sz="1600" dirty="0"/>
              <a:t>el</a:t>
            </a:r>
            <a:r>
              <a:rPr lang="es-MX" sz="1600" b="1" dirty="0"/>
              <a:t> Médico, Educativo, Deportivo </a:t>
            </a:r>
            <a:r>
              <a:rPr lang="es-MX" sz="1600" dirty="0"/>
              <a:t>y el </a:t>
            </a:r>
            <a:r>
              <a:rPr lang="es-MX" sz="1600" b="1" dirty="0" err="1"/>
              <a:t>AdoptaFest</a:t>
            </a:r>
            <a:r>
              <a:rPr lang="es-MX" sz="1600" dirty="0"/>
              <a:t>, enfocado en la adopción de mascotas.</a:t>
            </a:r>
          </a:p>
          <a:p>
            <a:pPr algn="just"/>
            <a:endParaRPr lang="es-MX" sz="1600" dirty="0"/>
          </a:p>
        </p:txBody>
      </p:sp>
      <p:sp>
        <p:nvSpPr>
          <p:cNvPr id="8" name="CuadroTexto 7">
            <a:extLst>
              <a:ext uri="{FF2B5EF4-FFF2-40B4-BE49-F238E27FC236}">
                <a16:creationId xmlns:a16="http://schemas.microsoft.com/office/drawing/2014/main" id="{936B57CE-8BB8-98F4-EBE6-B1BF1F6F2D82}"/>
              </a:ext>
            </a:extLst>
          </p:cNvPr>
          <p:cNvSpPr txBox="1"/>
          <p:nvPr/>
        </p:nvSpPr>
        <p:spPr>
          <a:xfrm>
            <a:off x="398034" y="4487717"/>
            <a:ext cx="6169510" cy="1569660"/>
          </a:xfrm>
          <a:prstGeom prst="rect">
            <a:avLst/>
          </a:prstGeom>
          <a:noFill/>
        </p:spPr>
        <p:txBody>
          <a:bodyPr wrap="square">
            <a:spAutoFit/>
          </a:bodyPr>
          <a:lstStyle/>
          <a:p>
            <a:r>
              <a:rPr lang="es-MX" sz="1600" dirty="0"/>
              <a:t>La afluencia fue extraordinaria, con aproximadamente </a:t>
            </a:r>
            <a:r>
              <a:rPr lang="es-MX" sz="1600" b="1" dirty="0"/>
              <a:t>52,000 asistentes </a:t>
            </a:r>
            <a:r>
              <a:rPr lang="es-MX" sz="1600" dirty="0"/>
              <a:t>durante los tres días del evento. Gracias a esta exitosa convocatoria, se generó una </a:t>
            </a:r>
            <a:r>
              <a:rPr lang="es-MX" sz="1600" b="1" dirty="0"/>
              <a:t>derrama económica </a:t>
            </a:r>
            <a:r>
              <a:rPr lang="es-MX" sz="1600" dirty="0"/>
              <a:t>estimada en </a:t>
            </a:r>
            <a:r>
              <a:rPr lang="es-MX" sz="1600" b="1" dirty="0"/>
              <a:t>19 millones de pesos</a:t>
            </a:r>
            <a:r>
              <a:rPr lang="es-MX" sz="1600" dirty="0"/>
              <a:t>, reflejo del impacto positivo en el comercio local y en la promoción de Cancún como un destino vibrante, inclusivo y con una rica oferta cultural y turística.</a:t>
            </a:r>
          </a:p>
        </p:txBody>
      </p:sp>
      <p:grpSp>
        <p:nvGrpSpPr>
          <p:cNvPr id="12" name="Grupo 11">
            <a:extLst>
              <a:ext uri="{FF2B5EF4-FFF2-40B4-BE49-F238E27FC236}">
                <a16:creationId xmlns:a16="http://schemas.microsoft.com/office/drawing/2014/main" id="{948F10BA-F318-9063-B816-2D1CA07A0A84}"/>
              </a:ext>
            </a:extLst>
          </p:cNvPr>
          <p:cNvGrpSpPr/>
          <p:nvPr/>
        </p:nvGrpSpPr>
        <p:grpSpPr>
          <a:xfrm>
            <a:off x="6667054" y="1317964"/>
            <a:ext cx="5027404" cy="4843486"/>
            <a:chOff x="6766562" y="1325080"/>
            <a:chExt cx="5027404" cy="4843486"/>
          </a:xfrm>
        </p:grpSpPr>
        <p:pic>
          <p:nvPicPr>
            <p:cNvPr id="6" name="Imagen 5">
              <a:extLst>
                <a:ext uri="{FF2B5EF4-FFF2-40B4-BE49-F238E27FC236}">
                  <a16:creationId xmlns:a16="http://schemas.microsoft.com/office/drawing/2014/main" id="{D2FFA615-5BB8-7ABF-2C64-A80735A96DAF}"/>
                </a:ext>
              </a:extLst>
            </p:cNvPr>
            <p:cNvPicPr>
              <a:picLocks noChangeAspect="1"/>
            </p:cNvPicPr>
            <p:nvPr/>
          </p:nvPicPr>
          <p:blipFill>
            <a:blip r:embed="rId4"/>
            <a:srcRect t="28549" b="23451"/>
            <a:stretch>
              <a:fillRect/>
            </a:stretch>
          </p:blipFill>
          <p:spPr>
            <a:xfrm>
              <a:off x="6766562" y="1325080"/>
              <a:ext cx="5027404" cy="2413154"/>
            </a:xfrm>
            <a:prstGeom prst="rect">
              <a:avLst/>
            </a:prstGeom>
          </p:spPr>
        </p:pic>
        <p:pic>
          <p:nvPicPr>
            <p:cNvPr id="10" name="Imagen 9">
              <a:extLst>
                <a:ext uri="{FF2B5EF4-FFF2-40B4-BE49-F238E27FC236}">
                  <a16:creationId xmlns:a16="http://schemas.microsoft.com/office/drawing/2014/main" id="{C6870A35-D57C-73DE-48C4-231BA6F283BC}"/>
                </a:ext>
              </a:extLst>
            </p:cNvPr>
            <p:cNvPicPr>
              <a:picLocks noChangeAspect="1"/>
            </p:cNvPicPr>
            <p:nvPr/>
          </p:nvPicPr>
          <p:blipFill>
            <a:blip r:embed="rId5"/>
            <a:stretch>
              <a:fillRect/>
            </a:stretch>
          </p:blipFill>
          <p:spPr>
            <a:xfrm>
              <a:off x="9360051" y="3738234"/>
              <a:ext cx="2430332" cy="2430332"/>
            </a:xfrm>
            <a:prstGeom prst="rect">
              <a:avLst/>
            </a:prstGeom>
          </p:spPr>
        </p:pic>
        <p:pic>
          <p:nvPicPr>
            <p:cNvPr id="11" name="Imagen 10">
              <a:extLst>
                <a:ext uri="{FF2B5EF4-FFF2-40B4-BE49-F238E27FC236}">
                  <a16:creationId xmlns:a16="http://schemas.microsoft.com/office/drawing/2014/main" id="{030F9679-DDEF-58DA-DF2F-30010008C43C}"/>
                </a:ext>
              </a:extLst>
            </p:cNvPr>
            <p:cNvPicPr>
              <a:picLocks noChangeAspect="1"/>
            </p:cNvPicPr>
            <p:nvPr/>
          </p:nvPicPr>
          <p:blipFill>
            <a:blip r:embed="rId6"/>
            <a:stretch>
              <a:fillRect/>
            </a:stretch>
          </p:blipFill>
          <p:spPr>
            <a:xfrm>
              <a:off x="6766562" y="3738234"/>
              <a:ext cx="2589906" cy="2430332"/>
            </a:xfrm>
            <a:prstGeom prst="rect">
              <a:avLst/>
            </a:prstGeom>
          </p:spPr>
        </p:pic>
      </p:grpSp>
    </p:spTree>
    <p:extLst>
      <p:ext uri="{BB962C8B-B14F-4D97-AF65-F5344CB8AC3E}">
        <p14:creationId xmlns:p14="http://schemas.microsoft.com/office/powerpoint/2010/main" val="1833321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66BEEB4-4BA3-5A6A-26C1-DF6C277FFA0A}"/>
            </a:ext>
          </a:extLst>
        </p:cNvPr>
        <p:cNvGrpSpPr/>
        <p:nvPr/>
      </p:nvGrpSpPr>
      <p:grpSpPr>
        <a:xfrm>
          <a:off x="0" y="0"/>
          <a:ext cx="0" cy="0"/>
          <a:chOff x="0" y="0"/>
          <a:chExt cx="0" cy="0"/>
        </a:xfrm>
      </p:grpSpPr>
      <p:grpSp>
        <p:nvGrpSpPr>
          <p:cNvPr id="2" name="Grupo 1">
            <a:extLst>
              <a:ext uri="{FF2B5EF4-FFF2-40B4-BE49-F238E27FC236}">
                <a16:creationId xmlns:a16="http://schemas.microsoft.com/office/drawing/2014/main" id="{E4E8CCA6-2562-17F5-4052-6396020A0534}"/>
              </a:ext>
            </a:extLst>
          </p:cNvPr>
          <p:cNvGrpSpPr/>
          <p:nvPr/>
        </p:nvGrpSpPr>
        <p:grpSpPr>
          <a:xfrm>
            <a:off x="418394" y="244508"/>
            <a:ext cx="2107229" cy="535531"/>
            <a:chOff x="245109" y="2194167"/>
            <a:chExt cx="10504413" cy="2707439"/>
          </a:xfrm>
        </p:grpSpPr>
        <p:pic>
          <p:nvPicPr>
            <p:cNvPr id="3" name="Imagen 2">
              <a:extLst>
                <a:ext uri="{FF2B5EF4-FFF2-40B4-BE49-F238E27FC236}">
                  <a16:creationId xmlns:a16="http://schemas.microsoft.com/office/drawing/2014/main" id="{EE271D9D-AA79-B94E-741F-26175E82DFE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5109" y="2237972"/>
              <a:ext cx="2627762" cy="2619831"/>
            </a:xfrm>
            <a:prstGeom prst="rect">
              <a:avLst/>
            </a:prstGeom>
          </p:spPr>
        </p:pic>
        <p:pic>
          <p:nvPicPr>
            <p:cNvPr id="4" name="Imagen 3">
              <a:extLst>
                <a:ext uri="{FF2B5EF4-FFF2-40B4-BE49-F238E27FC236}">
                  <a16:creationId xmlns:a16="http://schemas.microsoft.com/office/drawing/2014/main" id="{4D9A6AE0-EF3A-003C-B14C-F4DE7F1B3A9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94060" y="2194167"/>
              <a:ext cx="7055462" cy="2707439"/>
            </a:xfrm>
            <a:prstGeom prst="rect">
              <a:avLst/>
            </a:prstGeom>
          </p:spPr>
        </p:pic>
      </p:grpSp>
      <p:sp>
        <p:nvSpPr>
          <p:cNvPr id="5" name="Rectángulo 4">
            <a:extLst>
              <a:ext uri="{FF2B5EF4-FFF2-40B4-BE49-F238E27FC236}">
                <a16:creationId xmlns:a16="http://schemas.microsoft.com/office/drawing/2014/main" id="{1545FD3E-ABB9-4D01-E879-55F5E577238E}"/>
              </a:ext>
            </a:extLst>
          </p:cNvPr>
          <p:cNvSpPr/>
          <p:nvPr/>
        </p:nvSpPr>
        <p:spPr>
          <a:xfrm>
            <a:off x="1561082" y="747243"/>
            <a:ext cx="9069835" cy="535531"/>
          </a:xfrm>
          <a:prstGeom prst="rect">
            <a:avLst/>
          </a:prstGeom>
        </p:spPr>
        <p:txBody>
          <a:bodyPr wrap="square">
            <a:spAutoFit/>
          </a:bodyPr>
          <a:ls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s-MX" sz="3200" b="1" i="0" strike="noStrike" kern="1200" cap="none" spc="0" normalizeH="0" baseline="0" noProof="0" dirty="0">
                <a:ln>
                  <a:noFill/>
                </a:ln>
                <a:effectLst>
                  <a:outerShdw blurRad="38100" dist="38100" dir="2700000" algn="tl">
                    <a:srgbClr val="000000">
                      <a:alpha val="43137"/>
                    </a:srgbClr>
                  </a:outerShdw>
                </a:effectLst>
                <a:uLnTx/>
                <a:uFillTx/>
                <a:latin typeface="Century Gothic" panose="020B0502020202020204" pitchFamily="34" charset="0"/>
              </a:rPr>
              <a:t>Dirección de Fomento Turístico </a:t>
            </a:r>
            <a:r>
              <a:rPr lang="es-MX" sz="3200" b="1" dirty="0">
                <a:effectLst>
                  <a:outerShdw blurRad="38100" dist="38100" dir="2700000" algn="tl">
                    <a:srgbClr val="000000">
                      <a:alpha val="43137"/>
                    </a:srgbClr>
                  </a:outerShdw>
                </a:effectLst>
                <a:latin typeface="Century Gothic" panose="020B0502020202020204" pitchFamily="34" charset="0"/>
              </a:rPr>
              <a:t>I</a:t>
            </a:r>
            <a:r>
              <a:rPr kumimoji="0" lang="es-MX" sz="3200" b="1" i="0" strike="noStrike" kern="1200" cap="none" spc="0" normalizeH="0" baseline="0" noProof="0" dirty="0" err="1">
                <a:ln>
                  <a:noFill/>
                </a:ln>
                <a:effectLst>
                  <a:outerShdw blurRad="38100" dist="38100" dir="2700000" algn="tl">
                    <a:srgbClr val="000000">
                      <a:alpha val="43137"/>
                    </a:srgbClr>
                  </a:outerShdw>
                </a:effectLst>
                <a:uLnTx/>
                <a:uFillTx/>
                <a:latin typeface="Century Gothic" panose="020B0502020202020204" pitchFamily="34" charset="0"/>
              </a:rPr>
              <a:t>nternacional</a:t>
            </a:r>
            <a:endParaRPr kumimoji="0" lang="es-ES_tradnl" sz="3200" b="0" i="0" strike="noStrike" kern="1200" cap="none" spc="0" normalizeH="0" baseline="0" noProof="0" dirty="0">
              <a:ln>
                <a:noFill/>
              </a:ln>
              <a:effectLst>
                <a:outerShdw blurRad="38100" dist="38100" dir="2700000" algn="tl">
                  <a:srgbClr val="000000">
                    <a:alpha val="43137"/>
                  </a:srgbClr>
                </a:outerShdw>
              </a:effectLst>
              <a:uLnTx/>
              <a:uFillTx/>
              <a:latin typeface="Century Gothic" panose="020B0502020202020204" pitchFamily="34" charset="0"/>
            </a:endParaRPr>
          </a:p>
        </p:txBody>
      </p:sp>
      <p:sp>
        <p:nvSpPr>
          <p:cNvPr id="6" name="CuadroTexto 5">
            <a:extLst>
              <a:ext uri="{FF2B5EF4-FFF2-40B4-BE49-F238E27FC236}">
                <a16:creationId xmlns:a16="http://schemas.microsoft.com/office/drawing/2014/main" id="{55DDCC53-A5AE-1E1E-25EA-96149460F6D5}"/>
              </a:ext>
            </a:extLst>
          </p:cNvPr>
          <p:cNvSpPr txBox="1"/>
          <p:nvPr/>
        </p:nvSpPr>
        <p:spPr>
          <a:xfrm>
            <a:off x="418394" y="1381341"/>
            <a:ext cx="11390127" cy="1061829"/>
          </a:xfrm>
          <a:prstGeom prst="rect">
            <a:avLst/>
          </a:prstGeom>
          <a:noFill/>
        </p:spPr>
        <p:txBody>
          <a:bodyPr wrap="square">
            <a:spAutoFit/>
          </a:bodyPr>
          <a:lstStyle/>
          <a:p>
            <a:pPr marL="0" marR="0" lvl="0" indent="0" algn="just" defTabSz="914400" rtl="0" eaLnBrk="1" fontAlgn="auto" latinLnBrk="0" hangingPunct="1">
              <a:lnSpc>
                <a:spcPct val="90000"/>
              </a:lnSpc>
              <a:spcBef>
                <a:spcPts val="0"/>
              </a:spcBef>
              <a:spcAft>
                <a:spcPts val="600"/>
              </a:spcAft>
              <a:buClrTx/>
              <a:buSzTx/>
              <a:buFontTx/>
              <a:buNone/>
              <a:tabLst/>
              <a:defRPr/>
            </a:pPr>
            <a:r>
              <a:rPr lang="es-MX" sz="1400" dirty="0"/>
              <a:t>Se encarga de identificar oportunidades de inversión en el sector turístico, promoviendo un entorno favorable para inversionistas y desarrollando proyectos sostenibles alineados con las estrategias municipales. Además, mantiene relaciones con inversionistas, ofrece información y acompañamiento en el proceso de inversión, y trabaja en la creación de productos turísticos innovadores que destaquen la riqueza cultural, gastronómica y natural de la región. También colabora con actores locales para promover experiencias integradas y participa en capacitaciones que fortalezcan su desempeño, así como en otras funciones asignadas por sus superiores.</a:t>
            </a:r>
            <a:endParaRPr lang="es-ES_tradnl" sz="1600" dirty="0">
              <a:latin typeface="Calibri" panose="020F0502020204030204" pitchFamily="34" charset="0"/>
              <a:cs typeface="Calibri" panose="020F0502020204030204" pitchFamily="34" charset="0"/>
            </a:endParaRPr>
          </a:p>
        </p:txBody>
      </p:sp>
      <p:sp>
        <p:nvSpPr>
          <p:cNvPr id="8" name="CuadroTexto 7">
            <a:extLst>
              <a:ext uri="{FF2B5EF4-FFF2-40B4-BE49-F238E27FC236}">
                <a16:creationId xmlns:a16="http://schemas.microsoft.com/office/drawing/2014/main" id="{90C16B5D-8A91-E77C-83E2-0C0EE00EB314}"/>
              </a:ext>
            </a:extLst>
          </p:cNvPr>
          <p:cNvSpPr txBox="1"/>
          <p:nvPr/>
        </p:nvSpPr>
        <p:spPr>
          <a:xfrm>
            <a:off x="418394" y="2419403"/>
            <a:ext cx="4993578" cy="840230"/>
          </a:xfrm>
          <a:prstGeom prst="rect">
            <a:avLst/>
          </a:prstGeom>
          <a:noFill/>
        </p:spPr>
        <p:txBody>
          <a:bodyPr wrap="square">
            <a:spAutoFit/>
          </a:bodyPr>
          <a:lstStyle/>
          <a:p>
            <a:pPr algn="just">
              <a:lnSpc>
                <a:spcPct val="90000"/>
              </a:lnSpc>
              <a:spcAft>
                <a:spcPts val="600"/>
              </a:spcAft>
              <a:defRPr/>
            </a:pPr>
            <a:r>
              <a:rPr lang="es-MX" sz="1300" dirty="0"/>
              <a:t>La </a:t>
            </a:r>
            <a:r>
              <a:rPr lang="es-MX" sz="1300" b="1" dirty="0"/>
              <a:t>primera gráfica</a:t>
            </a:r>
            <a:r>
              <a:rPr lang="es-MX" sz="1300" dirty="0"/>
              <a:t> se muestra el segundo indicador a nivel </a:t>
            </a:r>
            <a:r>
              <a:rPr lang="es-MX" sz="1300" b="1" dirty="0">
                <a:solidFill>
                  <a:schemeClr val="accent4">
                    <a:lumMod val="75000"/>
                  </a:schemeClr>
                </a:solidFill>
                <a:cs typeface="Arial" panose="020B0604020202020204" pitchFamily="34" charset="0"/>
              </a:rPr>
              <a:t>componente</a:t>
            </a:r>
            <a:r>
              <a:rPr lang="es-MX" sz="1300" dirty="0"/>
              <a:t>, se tenía programado </a:t>
            </a:r>
            <a:r>
              <a:rPr lang="es-MX" sz="1300" b="1" dirty="0"/>
              <a:t>1</a:t>
            </a:r>
            <a:r>
              <a:rPr lang="es-MX" sz="1300" dirty="0"/>
              <a:t> </a:t>
            </a:r>
            <a:r>
              <a:rPr lang="es-MX" sz="1300" b="1" dirty="0"/>
              <a:t>participación </a:t>
            </a:r>
            <a:r>
              <a:rPr lang="es-MX" sz="1300" dirty="0"/>
              <a:t>en el</a:t>
            </a:r>
            <a:r>
              <a:rPr lang="es-MX" sz="1300" b="1" dirty="0"/>
              <a:t> </a:t>
            </a:r>
            <a:r>
              <a:rPr lang="es-MX" sz="1300" dirty="0"/>
              <a:t>segundo trimestre</a:t>
            </a:r>
            <a:r>
              <a:rPr lang="es-MX" sz="1300" b="1" dirty="0"/>
              <a:t>, </a:t>
            </a:r>
            <a:r>
              <a:rPr lang="es-MX" sz="1300" dirty="0"/>
              <a:t>se</a:t>
            </a:r>
            <a:r>
              <a:rPr lang="es-MX" sz="1300" b="1" dirty="0"/>
              <a:t> </a:t>
            </a:r>
            <a:r>
              <a:rPr lang="es-MX" sz="1300" dirty="0"/>
              <a:t>l</a:t>
            </a:r>
            <a:r>
              <a:rPr lang="es-MX" sz="1300" dirty="0">
                <a:cs typeface="Arial" panose="020B0604020202020204" pitchFamily="34" charset="0"/>
              </a:rPr>
              <a:t>ogró </a:t>
            </a:r>
            <a:r>
              <a:rPr lang="es-MX" sz="1400" b="1" dirty="0">
                <a:solidFill>
                  <a:schemeClr val="accent4">
                    <a:lumMod val="75000"/>
                  </a:schemeClr>
                </a:solidFill>
                <a:cs typeface="Arial" panose="020B0604020202020204" pitchFamily="34" charset="0"/>
              </a:rPr>
              <a:t>1 participación en ferias y caravanas turísticas en total, </a:t>
            </a:r>
            <a:r>
              <a:rPr lang="es-MX" sz="1400" dirty="0">
                <a:cs typeface="Arial" panose="020B0604020202020204" pitchFamily="34" charset="0"/>
              </a:rPr>
              <a:t>generando un avance del </a:t>
            </a:r>
            <a:r>
              <a:rPr lang="es-MX" sz="1400" b="1" dirty="0">
                <a:solidFill>
                  <a:schemeClr val="accent4">
                    <a:lumMod val="75000"/>
                  </a:schemeClr>
                </a:solidFill>
                <a:cs typeface="Arial" panose="020B0604020202020204" pitchFamily="34" charset="0"/>
              </a:rPr>
              <a:t>100%.</a:t>
            </a:r>
            <a:endParaRPr lang="es-MX" sz="1300" b="1" dirty="0">
              <a:solidFill>
                <a:schemeClr val="accent4">
                  <a:lumMod val="75000"/>
                </a:schemeClr>
              </a:solidFill>
            </a:endParaRPr>
          </a:p>
        </p:txBody>
      </p:sp>
      <p:sp>
        <p:nvSpPr>
          <p:cNvPr id="10" name="CuadroTexto 9">
            <a:extLst>
              <a:ext uri="{FF2B5EF4-FFF2-40B4-BE49-F238E27FC236}">
                <a16:creationId xmlns:a16="http://schemas.microsoft.com/office/drawing/2014/main" id="{D5F80BA9-AC02-EEE8-8B8F-D38E2751232C}"/>
              </a:ext>
            </a:extLst>
          </p:cNvPr>
          <p:cNvSpPr txBox="1"/>
          <p:nvPr/>
        </p:nvSpPr>
        <p:spPr>
          <a:xfrm>
            <a:off x="5675834" y="2369388"/>
            <a:ext cx="6097772" cy="1292662"/>
          </a:xfrm>
          <a:prstGeom prst="rect">
            <a:avLst/>
          </a:prstGeom>
          <a:noFill/>
        </p:spPr>
        <p:txBody>
          <a:bodyPr wrap="square">
            <a:spAutoFit/>
          </a:bodyPr>
          <a:lstStyle/>
          <a:p>
            <a:pPr algn="just">
              <a:buClr>
                <a:srgbClr val="C00000"/>
              </a:buClr>
              <a:defRPr/>
            </a:pPr>
            <a:r>
              <a:rPr lang="es-MX" sz="1300" dirty="0">
                <a:cs typeface="Arial" panose="020B0604020202020204" pitchFamily="34" charset="0"/>
              </a:rPr>
              <a:t>Se tenía programado </a:t>
            </a:r>
            <a:r>
              <a:rPr lang="es-MX" sz="1300" b="1" dirty="0">
                <a:cs typeface="Arial" panose="020B0604020202020204" pitchFamily="34" charset="0"/>
              </a:rPr>
              <a:t>2</a:t>
            </a:r>
            <a:r>
              <a:rPr lang="es-MX" sz="1300" dirty="0">
                <a:cs typeface="Arial" panose="020B0604020202020204" pitchFamily="34" charset="0"/>
              </a:rPr>
              <a:t> eventos, y se realizó </a:t>
            </a:r>
            <a:r>
              <a:rPr lang="es-MX" sz="1300" b="1" dirty="0">
                <a:solidFill>
                  <a:schemeClr val="accent4">
                    <a:lumMod val="75000"/>
                  </a:schemeClr>
                </a:solidFill>
                <a:cs typeface="Arial" panose="020B0604020202020204" pitchFamily="34" charset="0"/>
              </a:rPr>
              <a:t>3 eventos turísticos difundidos</a:t>
            </a:r>
            <a:r>
              <a:rPr lang="es-MX" sz="1300" dirty="0">
                <a:cs typeface="Arial" panose="020B0604020202020204" pitchFamily="34" charset="0"/>
              </a:rPr>
              <a:t>, </a:t>
            </a:r>
            <a:r>
              <a:rPr lang="es-ES" sz="1300" dirty="0">
                <a:cs typeface="Arial" panose="020B0604020202020204" pitchFamily="34" charset="0"/>
              </a:rPr>
              <a:t>generando un </a:t>
            </a:r>
            <a:r>
              <a:rPr lang="es-ES" sz="1300" u="sng" dirty="0">
                <a:cs typeface="Arial" panose="020B0604020202020204" pitchFamily="34" charset="0"/>
              </a:rPr>
              <a:t>avance acumulado </a:t>
            </a:r>
            <a:r>
              <a:rPr lang="es-ES" sz="1300" dirty="0">
                <a:cs typeface="Arial" panose="020B0604020202020204" pitchFamily="34" charset="0"/>
              </a:rPr>
              <a:t>del </a:t>
            </a:r>
            <a:r>
              <a:rPr lang="es-ES" sz="1300" b="1" dirty="0">
                <a:solidFill>
                  <a:schemeClr val="accent4">
                    <a:lumMod val="75000"/>
                  </a:schemeClr>
                </a:solidFill>
                <a:cs typeface="Arial" panose="020B0604020202020204" pitchFamily="34" charset="0"/>
              </a:rPr>
              <a:t>150%.</a:t>
            </a:r>
          </a:p>
          <a:p>
            <a:pPr algn="just">
              <a:buClr>
                <a:srgbClr val="C00000"/>
              </a:buClr>
              <a:defRPr/>
            </a:pPr>
            <a:endParaRPr lang="es-MX" sz="1300" dirty="0">
              <a:cs typeface="Arial" panose="020B0604020202020204" pitchFamily="34" charset="0"/>
            </a:endParaRPr>
          </a:p>
          <a:p>
            <a:pPr algn="just">
              <a:buClr>
                <a:srgbClr val="C00000"/>
              </a:buClr>
              <a:defRPr/>
            </a:pPr>
            <a:r>
              <a:rPr lang="es-MX" sz="1300" dirty="0">
                <a:cs typeface="Arial" panose="020B0604020202020204" pitchFamily="34" charset="0"/>
              </a:rPr>
              <a:t>Se tenía programado </a:t>
            </a:r>
            <a:r>
              <a:rPr lang="es-MX" sz="1300" b="1" dirty="0">
                <a:cs typeface="Arial" panose="020B0604020202020204" pitchFamily="34" charset="0"/>
              </a:rPr>
              <a:t>50,000</a:t>
            </a:r>
            <a:r>
              <a:rPr lang="es-MX" sz="1300" dirty="0">
                <a:cs typeface="Arial" panose="020B0604020202020204" pitchFamily="34" charset="0"/>
              </a:rPr>
              <a:t> visualizaciones y se registraron en total </a:t>
            </a:r>
            <a:r>
              <a:rPr lang="es-MX" sz="1300" b="1" dirty="0">
                <a:solidFill>
                  <a:schemeClr val="accent4">
                    <a:lumMod val="75000"/>
                  </a:schemeClr>
                </a:solidFill>
                <a:cs typeface="Arial" panose="020B0604020202020204" pitchFamily="34" charset="0"/>
              </a:rPr>
              <a:t>232,834</a:t>
            </a:r>
            <a:r>
              <a:rPr lang="es-MX" sz="1300" dirty="0">
                <a:cs typeface="Arial" panose="020B0604020202020204" pitchFamily="34" charset="0"/>
              </a:rPr>
              <a:t> </a:t>
            </a:r>
            <a:r>
              <a:rPr lang="es-MX" sz="1300" b="1" dirty="0">
                <a:solidFill>
                  <a:schemeClr val="accent4">
                    <a:lumMod val="75000"/>
                  </a:schemeClr>
                </a:solidFill>
                <a:cs typeface="Arial" panose="020B0604020202020204" pitchFamily="34" charset="0"/>
              </a:rPr>
              <a:t>publicaciones de promoción turísticas visualizadas</a:t>
            </a:r>
            <a:r>
              <a:rPr lang="es-MX" sz="1300" dirty="0">
                <a:cs typeface="Arial" panose="020B0604020202020204" pitchFamily="34" charset="0"/>
              </a:rPr>
              <a:t>, </a:t>
            </a:r>
            <a:r>
              <a:rPr lang="es-ES" sz="1300" dirty="0">
                <a:cs typeface="Arial" panose="020B0604020202020204" pitchFamily="34" charset="0"/>
              </a:rPr>
              <a:t>generando un </a:t>
            </a:r>
            <a:r>
              <a:rPr lang="es-ES" sz="1300" u="sng" dirty="0">
                <a:cs typeface="Arial" panose="020B0604020202020204" pitchFamily="34" charset="0"/>
              </a:rPr>
              <a:t>avance acumulado </a:t>
            </a:r>
            <a:r>
              <a:rPr lang="es-ES" sz="1300" dirty="0">
                <a:cs typeface="Arial" panose="020B0604020202020204" pitchFamily="34" charset="0"/>
              </a:rPr>
              <a:t>del </a:t>
            </a:r>
            <a:r>
              <a:rPr lang="es-ES" sz="1300" b="1" dirty="0">
                <a:solidFill>
                  <a:schemeClr val="accent4">
                    <a:lumMod val="75000"/>
                  </a:schemeClr>
                </a:solidFill>
                <a:cs typeface="Arial" panose="020B0604020202020204" pitchFamily="34" charset="0"/>
              </a:rPr>
              <a:t>465.67%.</a:t>
            </a:r>
          </a:p>
        </p:txBody>
      </p:sp>
      <p:sp>
        <p:nvSpPr>
          <p:cNvPr id="17" name="CuadroTexto 16">
            <a:extLst>
              <a:ext uri="{FF2B5EF4-FFF2-40B4-BE49-F238E27FC236}">
                <a16:creationId xmlns:a16="http://schemas.microsoft.com/office/drawing/2014/main" id="{564B081B-5EE5-8365-451B-BF608B2C9169}"/>
              </a:ext>
            </a:extLst>
          </p:cNvPr>
          <p:cNvSpPr txBox="1"/>
          <p:nvPr/>
        </p:nvSpPr>
        <p:spPr>
          <a:xfrm>
            <a:off x="7047714" y="3643686"/>
            <a:ext cx="4000500" cy="430887"/>
          </a:xfrm>
          <a:prstGeom prst="rect">
            <a:avLst/>
          </a:prstGeom>
          <a:noFill/>
        </p:spPr>
        <p:txBody>
          <a:bodyPr wrap="square">
            <a:spAutoFit/>
          </a:bodyPr>
          <a:lstStyle/>
          <a:p>
            <a:pPr algn="ctr" rtl="0">
              <a:defRPr sz="1400" b="0" i="0" u="none" strike="noStrike" kern="1200" spc="0" baseline="0">
                <a:solidFill>
                  <a:prstClr val="black">
                    <a:lumMod val="65000"/>
                    <a:lumOff val="35000"/>
                  </a:prstClr>
                </a:solidFill>
                <a:latin typeface="+mn-lt"/>
                <a:ea typeface="+mn-ea"/>
                <a:cs typeface="+mn-cs"/>
              </a:defRPr>
            </a:pPr>
            <a:r>
              <a:rPr lang="es-MX" sz="1100" b="1" i="0" baseline="0" dirty="0">
                <a:effectLst/>
              </a:rPr>
              <a:t>META PLANEADA Y ALCANZADA A NIVEL </a:t>
            </a:r>
            <a:r>
              <a:rPr lang="es-MX" sz="1100" b="1" i="0" baseline="0" dirty="0">
                <a:solidFill>
                  <a:srgbClr val="B48900"/>
                </a:solidFill>
                <a:effectLst/>
              </a:rPr>
              <a:t>ACTIVIDAD</a:t>
            </a:r>
            <a:r>
              <a:rPr lang="es-MX" sz="1100" b="1" i="0" baseline="0" dirty="0">
                <a:effectLst/>
              </a:rPr>
              <a:t> </a:t>
            </a:r>
            <a:endParaRPr lang="es-MX" sz="1100" dirty="0">
              <a:effectLst/>
            </a:endParaRPr>
          </a:p>
          <a:p>
            <a:pPr algn="ctr" rtl="0">
              <a:defRPr sz="1400" b="0" i="0" u="none" strike="noStrike" kern="1200" spc="0" baseline="0">
                <a:solidFill>
                  <a:prstClr val="black">
                    <a:lumMod val="65000"/>
                    <a:lumOff val="35000"/>
                  </a:prstClr>
                </a:solidFill>
                <a:latin typeface="+mn-lt"/>
                <a:ea typeface="+mn-ea"/>
                <a:cs typeface="+mn-cs"/>
              </a:defRPr>
            </a:pPr>
            <a:r>
              <a:rPr lang="es-MX" sz="1100" b="1" i="0" baseline="0" dirty="0">
                <a:effectLst/>
              </a:rPr>
              <a:t>EN UNIDADES Y PORCENTAJE DE AVANCE</a:t>
            </a:r>
            <a:endParaRPr lang="es-MX" sz="1100" dirty="0">
              <a:effectLst/>
            </a:endParaRPr>
          </a:p>
        </p:txBody>
      </p:sp>
      <p:graphicFrame>
        <p:nvGraphicFramePr>
          <p:cNvPr id="7" name="Gráfico 6">
            <a:extLst>
              <a:ext uri="{FF2B5EF4-FFF2-40B4-BE49-F238E27FC236}">
                <a16:creationId xmlns:a16="http://schemas.microsoft.com/office/drawing/2014/main" id="{E21FFCF0-1E3D-423D-87FE-EF325F145E7F}"/>
              </a:ext>
            </a:extLst>
          </p:cNvPr>
          <p:cNvGraphicFramePr>
            <a:graphicFrameLocks/>
          </p:cNvGraphicFramePr>
          <p:nvPr>
            <p:extLst>
              <p:ext uri="{D42A27DB-BD31-4B8C-83A1-F6EECF244321}">
                <p14:modId xmlns:p14="http://schemas.microsoft.com/office/powerpoint/2010/main" val="764113393"/>
              </p:ext>
            </p:extLst>
          </p:nvPr>
        </p:nvGraphicFramePr>
        <p:xfrm>
          <a:off x="531156" y="3287954"/>
          <a:ext cx="4613131" cy="3570046"/>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9" name="Gráfico 8">
            <a:extLst>
              <a:ext uri="{FF2B5EF4-FFF2-40B4-BE49-F238E27FC236}">
                <a16:creationId xmlns:a16="http://schemas.microsoft.com/office/drawing/2014/main" id="{2AE0F386-5316-460E-BBEF-042DF2F8CD44}"/>
              </a:ext>
            </a:extLst>
          </p:cNvPr>
          <p:cNvGraphicFramePr>
            <a:graphicFrameLocks/>
          </p:cNvGraphicFramePr>
          <p:nvPr>
            <p:extLst>
              <p:ext uri="{D42A27DB-BD31-4B8C-83A1-F6EECF244321}">
                <p14:modId xmlns:p14="http://schemas.microsoft.com/office/powerpoint/2010/main" val="3352189027"/>
              </p:ext>
            </p:extLst>
          </p:nvPr>
        </p:nvGraphicFramePr>
        <p:xfrm>
          <a:off x="8567964" y="4142736"/>
          <a:ext cx="3390742" cy="2323753"/>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1" name="Gráfico 10">
            <a:extLst>
              <a:ext uri="{FF2B5EF4-FFF2-40B4-BE49-F238E27FC236}">
                <a16:creationId xmlns:a16="http://schemas.microsoft.com/office/drawing/2014/main" id="{F92D7F00-BE8B-456D-ABC4-1AD57F645803}"/>
              </a:ext>
            </a:extLst>
          </p:cNvPr>
          <p:cNvGraphicFramePr>
            <a:graphicFrameLocks/>
          </p:cNvGraphicFramePr>
          <p:nvPr>
            <p:extLst>
              <p:ext uri="{D42A27DB-BD31-4B8C-83A1-F6EECF244321}">
                <p14:modId xmlns:p14="http://schemas.microsoft.com/office/powerpoint/2010/main" val="3762886546"/>
              </p:ext>
            </p:extLst>
          </p:nvPr>
        </p:nvGraphicFramePr>
        <p:xfrm>
          <a:off x="5437034" y="4182490"/>
          <a:ext cx="3222371" cy="2185197"/>
        </p:xfrm>
        <a:graphic>
          <a:graphicData uri="http://schemas.openxmlformats.org/drawingml/2006/chart">
            <c:chart xmlns:c="http://schemas.openxmlformats.org/drawingml/2006/chart" xmlns:r="http://schemas.openxmlformats.org/officeDocument/2006/relationships" r:id="rId6"/>
          </a:graphicData>
        </a:graphic>
      </p:graphicFrame>
    </p:spTree>
    <p:extLst>
      <p:ext uri="{BB962C8B-B14F-4D97-AF65-F5344CB8AC3E}">
        <p14:creationId xmlns:p14="http://schemas.microsoft.com/office/powerpoint/2010/main" val="23037627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26818F-392F-4BBB-BAAB-C18851DEF780}"/>
            </a:ext>
          </a:extLst>
        </p:cNvPr>
        <p:cNvGrpSpPr/>
        <p:nvPr/>
      </p:nvGrpSpPr>
      <p:grpSpPr>
        <a:xfrm>
          <a:off x="0" y="0"/>
          <a:ext cx="0" cy="0"/>
          <a:chOff x="0" y="0"/>
          <a:chExt cx="0" cy="0"/>
        </a:xfrm>
      </p:grpSpPr>
      <p:pic>
        <p:nvPicPr>
          <p:cNvPr id="3" name="Imagen 2">
            <a:extLst>
              <a:ext uri="{FF2B5EF4-FFF2-40B4-BE49-F238E27FC236}">
                <a16:creationId xmlns:a16="http://schemas.microsoft.com/office/drawing/2014/main" id="{55C6EEE5-2F33-D27E-97DA-76EE5DE6D34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Rectángulo 1">
            <a:extLst>
              <a:ext uri="{FF2B5EF4-FFF2-40B4-BE49-F238E27FC236}">
                <a16:creationId xmlns:a16="http://schemas.microsoft.com/office/drawing/2014/main" id="{54F2BA89-A3BF-CA9B-93D6-0CCABC5CBB04}"/>
              </a:ext>
            </a:extLst>
          </p:cNvPr>
          <p:cNvSpPr/>
          <p:nvPr/>
        </p:nvSpPr>
        <p:spPr>
          <a:xfrm>
            <a:off x="6164134" y="1340067"/>
            <a:ext cx="5191079" cy="535531"/>
          </a:xfrm>
          <a:prstGeom prst="rect">
            <a:avLst/>
          </a:prstGeom>
        </p:spPr>
        <p:txBody>
          <a:bodyPr wrap="square">
            <a:spAutoFit/>
          </a:bodyPr>
          <a:ls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s-MX" sz="3200" b="1" i="0" strike="noStrike" kern="1200" cap="none" spc="0" normalizeH="0" baseline="0" noProof="0" dirty="0">
                <a:ln>
                  <a:noFill/>
                </a:ln>
                <a:effectLst>
                  <a:outerShdw blurRad="38100" dist="38100" dir="2700000" algn="tl">
                    <a:srgbClr val="000000">
                      <a:alpha val="43137"/>
                    </a:srgbClr>
                  </a:outerShdw>
                </a:effectLst>
                <a:uLnTx/>
                <a:uFillTx/>
                <a:latin typeface="Century Gothic" panose="020B0502020202020204" pitchFamily="34" charset="0"/>
              </a:rPr>
              <a:t>TIANGUIS TURÍSTICO 2025</a:t>
            </a:r>
            <a:endParaRPr kumimoji="0" lang="es-ES_tradnl" sz="3200" b="0" i="0" strike="noStrike" kern="1200" cap="none" spc="0" normalizeH="0" baseline="0" noProof="0" dirty="0">
              <a:ln>
                <a:noFill/>
              </a:ln>
              <a:effectLst>
                <a:outerShdw blurRad="38100" dist="38100" dir="2700000" algn="tl">
                  <a:srgbClr val="000000">
                    <a:alpha val="43137"/>
                  </a:srgbClr>
                </a:outerShdw>
              </a:effectLst>
              <a:uLnTx/>
              <a:uFillTx/>
              <a:latin typeface="Century Gothic" panose="020B0502020202020204" pitchFamily="34" charset="0"/>
            </a:endParaRPr>
          </a:p>
        </p:txBody>
      </p:sp>
      <p:sp>
        <p:nvSpPr>
          <p:cNvPr id="7" name="CuadroTexto 6">
            <a:extLst>
              <a:ext uri="{FF2B5EF4-FFF2-40B4-BE49-F238E27FC236}">
                <a16:creationId xmlns:a16="http://schemas.microsoft.com/office/drawing/2014/main" id="{65A366EB-0393-1666-0123-1DB105703ADE}"/>
              </a:ext>
            </a:extLst>
          </p:cNvPr>
          <p:cNvSpPr txBox="1"/>
          <p:nvPr/>
        </p:nvSpPr>
        <p:spPr>
          <a:xfrm>
            <a:off x="4862456" y="1875598"/>
            <a:ext cx="7070845" cy="5232202"/>
          </a:xfrm>
          <a:prstGeom prst="rect">
            <a:avLst/>
          </a:prstGeom>
          <a:noFill/>
        </p:spPr>
        <p:txBody>
          <a:bodyPr wrap="square">
            <a:spAutoFit/>
          </a:bodyPr>
          <a:lstStyle/>
          <a:p>
            <a:pPr marR="179705" algn="just" rtl="0">
              <a:spcAft>
                <a:spcPts val="1200"/>
              </a:spcAft>
              <a:buNone/>
            </a:pPr>
            <a:r>
              <a:rPr lang="es-MX" sz="1600" b="0" i="0" u="none" strike="noStrike" dirty="0">
                <a:solidFill>
                  <a:srgbClr val="000000"/>
                </a:solidFill>
                <a:effectLst/>
              </a:rPr>
              <a:t>La Secretaría Municipal de Turismo de Benito Juárez participó en la </a:t>
            </a:r>
            <a:r>
              <a:rPr lang="es-MX" sz="1600" b="1" i="0" u="none" strike="noStrike" dirty="0">
                <a:solidFill>
                  <a:srgbClr val="000000"/>
                </a:solidFill>
                <a:effectLst/>
              </a:rPr>
              <a:t>49ª edición del Tianguis Turístico 2025</a:t>
            </a:r>
            <a:r>
              <a:rPr lang="es-MX" sz="1600" b="0" i="0" u="none" strike="noStrike" dirty="0">
                <a:solidFill>
                  <a:srgbClr val="000000"/>
                </a:solidFill>
                <a:effectLst/>
              </a:rPr>
              <a:t>, celebrada en Tijuana, Baja California.</a:t>
            </a:r>
            <a:endParaRPr lang="es-MX" sz="1600" b="0" dirty="0">
              <a:effectLst/>
            </a:endParaRPr>
          </a:p>
          <a:p>
            <a:pPr marR="179705" algn="just" rtl="0">
              <a:spcAft>
                <a:spcPts val="1200"/>
              </a:spcAft>
              <a:buNone/>
            </a:pPr>
            <a:r>
              <a:rPr lang="es-MX" sz="1600" b="0" i="0" u="none" strike="noStrike" dirty="0">
                <a:solidFill>
                  <a:srgbClr val="000000"/>
                </a:solidFill>
                <a:effectLst/>
              </a:rPr>
              <a:t>Previo al Tianguis, se asistió a la inauguración de Ventana México, espacio promovido por la Secretaría de Turismo Federal, donde se exhibieron artesanías, gastronomía y danzas tradicionales de todos los estados. </a:t>
            </a:r>
            <a:r>
              <a:rPr lang="es-MX" sz="1600" dirty="0"/>
              <a:t>En las mesas de trabajo, se concretaron acuerdos como:</a:t>
            </a:r>
          </a:p>
          <a:p>
            <a:pPr marL="285750" indent="-285750">
              <a:buFont typeface="Arial" panose="020B0604020202020204" pitchFamily="34" charset="0"/>
              <a:buChar char="•"/>
            </a:pPr>
            <a:r>
              <a:rPr lang="es-MX" sz="1600" dirty="0"/>
              <a:t>Organización de un evento enogastronómico en Cancún con casas vinícolas del Valle de Guadalupe.</a:t>
            </a:r>
          </a:p>
          <a:p>
            <a:pPr marL="285750" indent="-285750">
              <a:buFont typeface="Arial" panose="020B0604020202020204" pitchFamily="34" charset="0"/>
              <a:buChar char="•"/>
            </a:pPr>
            <a:r>
              <a:rPr lang="es-MX" sz="1600" dirty="0"/>
              <a:t>Colaboración promocional con el Lic. Manuel Díaz para la feria WTM Londres.</a:t>
            </a:r>
          </a:p>
          <a:p>
            <a:pPr marL="285750" indent="-285750">
              <a:buFont typeface="Arial" panose="020B0604020202020204" pitchFamily="34" charset="0"/>
              <a:buChar char="•"/>
            </a:pPr>
            <a:r>
              <a:rPr lang="es-MX" sz="1600" dirty="0"/>
              <a:t>Propuesta de turismo deportivo con nuevas disciplinas por parte de Fernando Delgado.</a:t>
            </a:r>
          </a:p>
          <a:p>
            <a:pPr marL="285750" indent="-285750">
              <a:buFont typeface="Arial" panose="020B0604020202020204" pitchFamily="34" charset="0"/>
              <a:buChar char="•"/>
            </a:pPr>
            <a:r>
              <a:rPr lang="es-MX" sz="1600" dirty="0"/>
              <a:t>Avances en la alianza con Aeroméxico para los </a:t>
            </a:r>
            <a:r>
              <a:rPr lang="es-MX" sz="1600" dirty="0" err="1"/>
              <a:t>World</a:t>
            </a:r>
            <a:r>
              <a:rPr lang="es-MX" sz="1600" dirty="0"/>
              <a:t> </a:t>
            </a:r>
            <a:r>
              <a:rPr lang="es-MX" sz="1600" dirty="0" err="1"/>
              <a:t>Travel</a:t>
            </a:r>
            <a:r>
              <a:rPr lang="es-MX" sz="1600" dirty="0"/>
              <a:t> </a:t>
            </a:r>
            <a:r>
              <a:rPr lang="es-MX" sz="1600" dirty="0" err="1"/>
              <a:t>Awards</a:t>
            </a:r>
            <a:r>
              <a:rPr lang="es-MX" sz="1600" dirty="0"/>
              <a:t> Cancún 2025, en coordinación con SEDETUR y el Caribe Mexicano.</a:t>
            </a:r>
          </a:p>
          <a:p>
            <a:pPr marL="285750" indent="-285750">
              <a:buFont typeface="Arial" panose="020B0604020202020204" pitchFamily="34" charset="0"/>
              <a:buChar char="•"/>
            </a:pPr>
            <a:r>
              <a:rPr lang="es-MX" sz="1600" dirty="0"/>
              <a:t>Asimismo, se firmó carta intención entre Cancún y Ensenada, formalizada por el Secretario Municipal de Turismo, Lic. Juan Pablo de Zulueta Razo, en representación de la Presidenta Municipal Ana Paty Peralta.</a:t>
            </a:r>
          </a:p>
          <a:p>
            <a:pPr marR="179705" algn="just" rtl="0">
              <a:spcAft>
                <a:spcPts val="1200"/>
              </a:spcAft>
              <a:buNone/>
            </a:pPr>
            <a:endParaRPr lang="es-MX" sz="1600" b="0" dirty="0">
              <a:effectLst/>
            </a:endParaRPr>
          </a:p>
          <a:p>
            <a:pPr>
              <a:buNone/>
            </a:pPr>
            <a:br>
              <a:rPr lang="es-MX" sz="1600" dirty="0"/>
            </a:br>
            <a:endParaRPr lang="es-MX" sz="1600" dirty="0"/>
          </a:p>
        </p:txBody>
      </p:sp>
      <p:grpSp>
        <p:nvGrpSpPr>
          <p:cNvPr id="14" name="Grupo 13">
            <a:extLst>
              <a:ext uri="{FF2B5EF4-FFF2-40B4-BE49-F238E27FC236}">
                <a16:creationId xmlns:a16="http://schemas.microsoft.com/office/drawing/2014/main" id="{0991EDC3-CCE6-C563-F0DC-E92E408DAF5B}"/>
              </a:ext>
            </a:extLst>
          </p:cNvPr>
          <p:cNvGrpSpPr/>
          <p:nvPr/>
        </p:nvGrpSpPr>
        <p:grpSpPr>
          <a:xfrm>
            <a:off x="434127" y="1500256"/>
            <a:ext cx="4428329" cy="4460760"/>
            <a:chOff x="335475" y="1607832"/>
            <a:chExt cx="4428329" cy="4460760"/>
          </a:xfrm>
        </p:grpSpPr>
        <p:pic>
          <p:nvPicPr>
            <p:cNvPr id="13" name="Imagen 12">
              <a:extLst>
                <a:ext uri="{FF2B5EF4-FFF2-40B4-BE49-F238E27FC236}">
                  <a16:creationId xmlns:a16="http://schemas.microsoft.com/office/drawing/2014/main" id="{9948B07C-A00D-F4B4-411A-AEE4D49F61B7}"/>
                </a:ext>
              </a:extLst>
            </p:cNvPr>
            <p:cNvPicPr>
              <a:picLocks noChangeAspect="1"/>
            </p:cNvPicPr>
            <p:nvPr/>
          </p:nvPicPr>
          <p:blipFill>
            <a:blip r:embed="rId4"/>
            <a:srcRect t="30431" b="21177"/>
            <a:stretch>
              <a:fillRect/>
            </a:stretch>
          </p:blipFill>
          <p:spPr>
            <a:xfrm>
              <a:off x="335475" y="3959666"/>
              <a:ext cx="4428329" cy="2108926"/>
            </a:xfrm>
            <a:prstGeom prst="rect">
              <a:avLst/>
            </a:prstGeom>
          </p:spPr>
        </p:pic>
        <p:pic>
          <p:nvPicPr>
            <p:cNvPr id="11" name="Imagen 10">
              <a:extLst>
                <a:ext uri="{FF2B5EF4-FFF2-40B4-BE49-F238E27FC236}">
                  <a16:creationId xmlns:a16="http://schemas.microsoft.com/office/drawing/2014/main" id="{ED2ECEBC-078A-17C7-CE8B-36E3C8D235F1}"/>
                </a:ext>
              </a:extLst>
            </p:cNvPr>
            <p:cNvPicPr>
              <a:picLocks noChangeAspect="1"/>
            </p:cNvPicPr>
            <p:nvPr/>
          </p:nvPicPr>
          <p:blipFill>
            <a:blip r:embed="rId5"/>
            <a:srcRect b="9490"/>
            <a:stretch>
              <a:fillRect/>
            </a:stretch>
          </p:blipFill>
          <p:spPr>
            <a:xfrm>
              <a:off x="335475" y="1607832"/>
              <a:ext cx="2364049" cy="2852928"/>
            </a:xfrm>
            <a:prstGeom prst="rect">
              <a:avLst/>
            </a:prstGeom>
          </p:spPr>
        </p:pic>
        <p:pic>
          <p:nvPicPr>
            <p:cNvPr id="12" name="Imagen 11">
              <a:extLst>
                <a:ext uri="{FF2B5EF4-FFF2-40B4-BE49-F238E27FC236}">
                  <a16:creationId xmlns:a16="http://schemas.microsoft.com/office/drawing/2014/main" id="{A5079987-7E71-2D8A-6B0B-0EB1E4EF73F4}"/>
                </a:ext>
              </a:extLst>
            </p:cNvPr>
            <p:cNvPicPr>
              <a:picLocks noChangeAspect="1"/>
            </p:cNvPicPr>
            <p:nvPr/>
          </p:nvPicPr>
          <p:blipFill>
            <a:blip r:embed="rId6"/>
            <a:stretch>
              <a:fillRect/>
            </a:stretch>
          </p:blipFill>
          <p:spPr>
            <a:xfrm>
              <a:off x="2699524" y="1607832"/>
              <a:ext cx="2064280" cy="2852928"/>
            </a:xfrm>
            <a:prstGeom prst="rect">
              <a:avLst/>
            </a:prstGeom>
          </p:spPr>
        </p:pic>
      </p:grpSp>
    </p:spTree>
    <p:extLst>
      <p:ext uri="{BB962C8B-B14F-4D97-AF65-F5344CB8AC3E}">
        <p14:creationId xmlns:p14="http://schemas.microsoft.com/office/powerpoint/2010/main" val="31994214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FC4B8F-F8F5-2FA7-17D0-29BBB639977A}"/>
            </a:ext>
          </a:extLst>
        </p:cNvPr>
        <p:cNvGrpSpPr/>
        <p:nvPr/>
      </p:nvGrpSpPr>
      <p:grpSpPr>
        <a:xfrm>
          <a:off x="0" y="0"/>
          <a:ext cx="0" cy="0"/>
          <a:chOff x="0" y="0"/>
          <a:chExt cx="0" cy="0"/>
        </a:xfrm>
      </p:grpSpPr>
      <p:grpSp>
        <p:nvGrpSpPr>
          <p:cNvPr id="2" name="Grupo 1">
            <a:extLst>
              <a:ext uri="{FF2B5EF4-FFF2-40B4-BE49-F238E27FC236}">
                <a16:creationId xmlns:a16="http://schemas.microsoft.com/office/drawing/2014/main" id="{F591FCBA-6955-7553-DF4F-2849EFEDF089}"/>
              </a:ext>
            </a:extLst>
          </p:cNvPr>
          <p:cNvGrpSpPr/>
          <p:nvPr/>
        </p:nvGrpSpPr>
        <p:grpSpPr>
          <a:xfrm>
            <a:off x="418394" y="244508"/>
            <a:ext cx="2107229" cy="535531"/>
            <a:chOff x="245109" y="2194167"/>
            <a:chExt cx="10504413" cy="2707439"/>
          </a:xfrm>
        </p:grpSpPr>
        <p:pic>
          <p:nvPicPr>
            <p:cNvPr id="3" name="Imagen 2">
              <a:extLst>
                <a:ext uri="{FF2B5EF4-FFF2-40B4-BE49-F238E27FC236}">
                  <a16:creationId xmlns:a16="http://schemas.microsoft.com/office/drawing/2014/main" id="{38B0878E-F68D-7086-AC9E-76DD644DC22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5109" y="2237972"/>
              <a:ext cx="2627762" cy="2619831"/>
            </a:xfrm>
            <a:prstGeom prst="rect">
              <a:avLst/>
            </a:prstGeom>
          </p:spPr>
        </p:pic>
        <p:pic>
          <p:nvPicPr>
            <p:cNvPr id="4" name="Imagen 3">
              <a:extLst>
                <a:ext uri="{FF2B5EF4-FFF2-40B4-BE49-F238E27FC236}">
                  <a16:creationId xmlns:a16="http://schemas.microsoft.com/office/drawing/2014/main" id="{2DF102E3-6493-824D-24F0-2184EF2EEFC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94060" y="2194167"/>
              <a:ext cx="7055462" cy="2707439"/>
            </a:xfrm>
            <a:prstGeom prst="rect">
              <a:avLst/>
            </a:prstGeom>
          </p:spPr>
        </p:pic>
      </p:grpSp>
      <p:sp>
        <p:nvSpPr>
          <p:cNvPr id="5" name="Rectángulo 4">
            <a:extLst>
              <a:ext uri="{FF2B5EF4-FFF2-40B4-BE49-F238E27FC236}">
                <a16:creationId xmlns:a16="http://schemas.microsoft.com/office/drawing/2014/main" id="{4570BC6F-91F5-F7A6-92EF-C7B980EB1CB9}"/>
              </a:ext>
            </a:extLst>
          </p:cNvPr>
          <p:cNvSpPr/>
          <p:nvPr/>
        </p:nvSpPr>
        <p:spPr>
          <a:xfrm>
            <a:off x="1561082" y="747243"/>
            <a:ext cx="9069835" cy="535531"/>
          </a:xfrm>
          <a:prstGeom prst="rect">
            <a:avLst/>
          </a:prstGeom>
        </p:spPr>
        <p:txBody>
          <a:bodyPr wrap="square">
            <a:spAutoFit/>
          </a:bodyPr>
          <a:ls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s-MX" sz="3200" b="1" i="0" strike="noStrike" kern="1200" cap="none" spc="0" normalizeH="0" baseline="0" noProof="0" dirty="0">
                <a:ln>
                  <a:noFill/>
                </a:ln>
                <a:effectLst>
                  <a:outerShdw blurRad="38100" dist="38100" dir="2700000" algn="tl">
                    <a:srgbClr val="000000">
                      <a:alpha val="43137"/>
                    </a:srgbClr>
                  </a:outerShdw>
                </a:effectLst>
                <a:uLnTx/>
                <a:uFillTx/>
                <a:latin typeface="Century Gothic" panose="020B0502020202020204" pitchFamily="34" charset="0"/>
              </a:rPr>
              <a:t>Dirección de Asuntos Internacionales</a:t>
            </a:r>
            <a:endParaRPr kumimoji="0" lang="es-ES_tradnl" sz="3200" b="0" i="0" strike="noStrike" kern="1200" cap="none" spc="0" normalizeH="0" baseline="0" noProof="0" dirty="0">
              <a:ln>
                <a:noFill/>
              </a:ln>
              <a:effectLst>
                <a:outerShdw blurRad="38100" dist="38100" dir="2700000" algn="tl">
                  <a:srgbClr val="000000">
                    <a:alpha val="43137"/>
                  </a:srgbClr>
                </a:outerShdw>
              </a:effectLst>
              <a:uLnTx/>
              <a:uFillTx/>
              <a:latin typeface="Century Gothic" panose="020B0502020202020204" pitchFamily="34" charset="0"/>
            </a:endParaRPr>
          </a:p>
        </p:txBody>
      </p:sp>
      <p:sp>
        <p:nvSpPr>
          <p:cNvPr id="6" name="CuadroTexto 5">
            <a:extLst>
              <a:ext uri="{FF2B5EF4-FFF2-40B4-BE49-F238E27FC236}">
                <a16:creationId xmlns:a16="http://schemas.microsoft.com/office/drawing/2014/main" id="{46632CD0-A082-F7C4-F2D1-281C2E8850A6}"/>
              </a:ext>
            </a:extLst>
          </p:cNvPr>
          <p:cNvSpPr txBox="1"/>
          <p:nvPr/>
        </p:nvSpPr>
        <p:spPr>
          <a:xfrm>
            <a:off x="418394" y="1381341"/>
            <a:ext cx="11390127" cy="1061829"/>
          </a:xfrm>
          <a:prstGeom prst="rect">
            <a:avLst/>
          </a:prstGeom>
          <a:noFill/>
        </p:spPr>
        <p:txBody>
          <a:bodyPr wrap="square">
            <a:spAutoFit/>
          </a:bodyPr>
          <a:lstStyle/>
          <a:p>
            <a:pPr marL="0" marR="0" lvl="0" indent="0" algn="just" defTabSz="914400" rtl="0" eaLnBrk="1" fontAlgn="auto" latinLnBrk="0" hangingPunct="1">
              <a:lnSpc>
                <a:spcPct val="90000"/>
              </a:lnSpc>
              <a:spcBef>
                <a:spcPts val="0"/>
              </a:spcBef>
              <a:spcAft>
                <a:spcPts val="600"/>
              </a:spcAft>
              <a:buClrTx/>
              <a:buSzTx/>
              <a:buFontTx/>
              <a:buNone/>
              <a:tabLst/>
              <a:defRPr/>
            </a:pPr>
            <a:r>
              <a:rPr lang="es-MX" sz="1400" dirty="0"/>
              <a:t>Tiene como función principal promover la cooperación internacional mediante acuerdos y tratados bilaterales o multilaterales. Facilita el contacto entre instituciones extranjeras y nacionales, participa en eventos internacionales, diseña estrategias de negociación en temas de interés global y monitorea tendencias internacionales que impacten al sector turístico. Asimismo, brinda atención protocolaria a visitantes distinguidos, impulsa programas de intercambio en diversas áreas relacionadas con la diversificación turística y garantiza el cumplimiento de compromisos internacionales, además de desempeñar otras funciones asignadas por sus superiores.</a:t>
            </a:r>
            <a:endParaRPr lang="es-ES_tradnl" sz="1600" dirty="0">
              <a:latin typeface="Calibri" panose="020F0502020204030204" pitchFamily="34" charset="0"/>
              <a:cs typeface="Calibri" panose="020F0502020204030204" pitchFamily="34" charset="0"/>
            </a:endParaRPr>
          </a:p>
        </p:txBody>
      </p:sp>
      <p:sp>
        <p:nvSpPr>
          <p:cNvPr id="8" name="CuadroTexto 7">
            <a:extLst>
              <a:ext uri="{FF2B5EF4-FFF2-40B4-BE49-F238E27FC236}">
                <a16:creationId xmlns:a16="http://schemas.microsoft.com/office/drawing/2014/main" id="{055CA3AF-6BBC-3D54-EA5D-D087B56A034E}"/>
              </a:ext>
            </a:extLst>
          </p:cNvPr>
          <p:cNvSpPr txBox="1"/>
          <p:nvPr/>
        </p:nvSpPr>
        <p:spPr>
          <a:xfrm>
            <a:off x="439660" y="2568756"/>
            <a:ext cx="4993578" cy="992579"/>
          </a:xfrm>
          <a:prstGeom prst="rect">
            <a:avLst/>
          </a:prstGeom>
          <a:noFill/>
        </p:spPr>
        <p:txBody>
          <a:bodyPr wrap="square">
            <a:spAutoFit/>
          </a:bodyPr>
          <a:lstStyle/>
          <a:p>
            <a:pPr algn="just">
              <a:lnSpc>
                <a:spcPct val="90000"/>
              </a:lnSpc>
              <a:spcAft>
                <a:spcPts val="600"/>
              </a:spcAft>
              <a:defRPr/>
            </a:pPr>
            <a:r>
              <a:rPr lang="es-MX" sz="1300" b="1" dirty="0"/>
              <a:t>Esta gráfica</a:t>
            </a:r>
            <a:r>
              <a:rPr lang="es-MX" sz="1300" dirty="0"/>
              <a:t> se muestra el tercer indicador a nivel </a:t>
            </a:r>
            <a:r>
              <a:rPr lang="es-MX" sz="1300" b="1" dirty="0">
                <a:solidFill>
                  <a:schemeClr val="accent4">
                    <a:lumMod val="75000"/>
                  </a:schemeClr>
                </a:solidFill>
              </a:rPr>
              <a:t>componente</a:t>
            </a:r>
            <a:r>
              <a:rPr lang="es-MX" sz="1300" dirty="0"/>
              <a:t>, se tenía programado </a:t>
            </a:r>
            <a:r>
              <a:rPr lang="es-MX" sz="1300" b="1" dirty="0"/>
              <a:t>1 evento </a:t>
            </a:r>
            <a:r>
              <a:rPr lang="es-MX" sz="1300" dirty="0"/>
              <a:t>en el</a:t>
            </a:r>
            <a:r>
              <a:rPr lang="es-MX" sz="1300" b="1" dirty="0"/>
              <a:t> segundo</a:t>
            </a:r>
            <a:r>
              <a:rPr lang="es-MX" sz="1300" dirty="0"/>
              <a:t> trimestre</a:t>
            </a:r>
            <a:r>
              <a:rPr lang="es-MX" sz="1300" b="1" dirty="0"/>
              <a:t>, </a:t>
            </a:r>
            <a:r>
              <a:rPr lang="es-MX" sz="1300" dirty="0"/>
              <a:t>se</a:t>
            </a:r>
            <a:r>
              <a:rPr lang="es-MX" sz="1300" b="1" dirty="0"/>
              <a:t> </a:t>
            </a:r>
            <a:r>
              <a:rPr lang="es-MX" sz="1300" dirty="0"/>
              <a:t>l</a:t>
            </a:r>
            <a:r>
              <a:rPr lang="es-MX" sz="1300" dirty="0">
                <a:cs typeface="Arial" panose="020B0604020202020204" pitchFamily="34" charset="0"/>
              </a:rPr>
              <a:t>ogró un </a:t>
            </a:r>
            <a:r>
              <a:rPr lang="es-MX" sz="1300" u="sng" dirty="0">
                <a:cs typeface="Arial" panose="020B0604020202020204" pitchFamily="34" charset="0"/>
              </a:rPr>
              <a:t>avance acumulado </a:t>
            </a:r>
            <a:r>
              <a:rPr lang="es-MX" sz="1300" dirty="0">
                <a:cs typeface="Arial" panose="020B0604020202020204" pitchFamily="34" charset="0"/>
              </a:rPr>
              <a:t>del </a:t>
            </a:r>
            <a:r>
              <a:rPr lang="es-MX" sz="1300" b="1" dirty="0">
                <a:solidFill>
                  <a:schemeClr val="accent4">
                    <a:lumMod val="75000"/>
                  </a:schemeClr>
                </a:solidFill>
                <a:cs typeface="Arial" panose="020B0604020202020204" pitchFamily="34" charset="0"/>
              </a:rPr>
              <a:t>0%</a:t>
            </a:r>
            <a:r>
              <a:rPr lang="es-MX" sz="1300" b="1" dirty="0">
                <a:solidFill>
                  <a:srgbClr val="B20E49"/>
                </a:solidFill>
                <a:cs typeface="Arial" panose="020B0604020202020204" pitchFamily="34" charset="0"/>
              </a:rPr>
              <a:t>. </a:t>
            </a:r>
            <a:r>
              <a:rPr lang="es-MX" sz="1300" dirty="0"/>
              <a:t>Debido a que la Secretaría Municipal de Turismo no realizó </a:t>
            </a:r>
            <a:r>
              <a:rPr lang="es-MX" sz="1300" b="1" dirty="0">
                <a:solidFill>
                  <a:schemeClr val="accent4">
                    <a:lumMod val="75000"/>
                  </a:schemeClr>
                </a:solidFill>
              </a:rPr>
              <a:t>eventos turísticos de integración internacional y diplomacia </a:t>
            </a:r>
            <a:r>
              <a:rPr lang="es-MX" sz="1300" dirty="0"/>
              <a:t>en este trimestre.</a:t>
            </a:r>
          </a:p>
        </p:txBody>
      </p:sp>
      <p:sp>
        <p:nvSpPr>
          <p:cNvPr id="10" name="CuadroTexto 9">
            <a:extLst>
              <a:ext uri="{FF2B5EF4-FFF2-40B4-BE49-F238E27FC236}">
                <a16:creationId xmlns:a16="http://schemas.microsoft.com/office/drawing/2014/main" id="{EF77E2A6-A724-7341-49DA-4606459B74FC}"/>
              </a:ext>
            </a:extLst>
          </p:cNvPr>
          <p:cNvSpPr txBox="1"/>
          <p:nvPr/>
        </p:nvSpPr>
        <p:spPr>
          <a:xfrm>
            <a:off x="5675834" y="2273691"/>
            <a:ext cx="6097772" cy="2092881"/>
          </a:xfrm>
          <a:prstGeom prst="rect">
            <a:avLst/>
          </a:prstGeom>
          <a:noFill/>
        </p:spPr>
        <p:txBody>
          <a:bodyPr wrap="square">
            <a:spAutoFit/>
          </a:bodyPr>
          <a:lstStyle/>
          <a:p>
            <a:pPr algn="just">
              <a:buClr>
                <a:srgbClr val="C00000"/>
              </a:buClr>
              <a:defRPr/>
            </a:pPr>
            <a:r>
              <a:rPr lang="es-MX" sz="1300" dirty="0"/>
              <a:t>Se tenía programado </a:t>
            </a:r>
            <a:r>
              <a:rPr lang="es-MX" sz="1300" b="1" dirty="0"/>
              <a:t>90</a:t>
            </a:r>
            <a:r>
              <a:rPr lang="es-MX" sz="1300" dirty="0"/>
              <a:t> turistas atendidos en el segundo trimestre, se logró un </a:t>
            </a:r>
            <a:r>
              <a:rPr lang="es-MX" sz="1300" u="sng" dirty="0"/>
              <a:t>avance acumulado </a:t>
            </a:r>
            <a:r>
              <a:rPr lang="es-MX" sz="1300" dirty="0"/>
              <a:t>de </a:t>
            </a:r>
            <a:r>
              <a:rPr lang="es-MX" sz="1300" b="1" dirty="0">
                <a:solidFill>
                  <a:schemeClr val="accent4">
                    <a:lumMod val="75000"/>
                  </a:schemeClr>
                </a:solidFill>
                <a:cs typeface="Arial" panose="020B0604020202020204" pitchFamily="34" charset="0"/>
              </a:rPr>
              <a:t>20.00%</a:t>
            </a:r>
            <a:r>
              <a:rPr lang="es-MX" sz="1300" dirty="0"/>
              <a:t>, con un total de </a:t>
            </a:r>
            <a:r>
              <a:rPr lang="es-MX" sz="1300" b="1" dirty="0">
                <a:solidFill>
                  <a:schemeClr val="accent4">
                    <a:lumMod val="75000"/>
                  </a:schemeClr>
                </a:solidFill>
                <a:cs typeface="Arial" panose="020B0604020202020204" pitchFamily="34" charset="0"/>
              </a:rPr>
              <a:t>18 atenciones a turistas</a:t>
            </a:r>
            <a:r>
              <a:rPr lang="es-MX" sz="1300" b="1" dirty="0"/>
              <a:t>,</a:t>
            </a:r>
            <a:r>
              <a:rPr lang="es-MX" sz="1300" b="1" dirty="0">
                <a:solidFill>
                  <a:srgbClr val="B20E49"/>
                </a:solidFill>
              </a:rPr>
              <a:t> </a:t>
            </a:r>
            <a:r>
              <a:rPr lang="es-MX" sz="1300" dirty="0"/>
              <a:t>brindando información de los atractivos turísticos y actividades del destino. </a:t>
            </a:r>
          </a:p>
          <a:p>
            <a:pPr algn="just">
              <a:buClr>
                <a:srgbClr val="C00000"/>
              </a:buClr>
              <a:defRPr/>
            </a:pPr>
            <a:endParaRPr lang="es-MX" sz="1300" dirty="0">
              <a:cs typeface="Arial" panose="020B0604020202020204" pitchFamily="34" charset="0"/>
            </a:endParaRPr>
          </a:p>
          <a:p>
            <a:pPr algn="just">
              <a:buClr>
                <a:srgbClr val="C00000"/>
              </a:buClr>
              <a:defRPr/>
            </a:pPr>
            <a:r>
              <a:rPr lang="es-MX" sz="1300" dirty="0">
                <a:cs typeface="Arial" panose="020B0604020202020204" pitchFamily="34" charset="0"/>
              </a:rPr>
              <a:t>Se tenía programado </a:t>
            </a:r>
            <a:r>
              <a:rPr lang="es-MX" sz="1300" b="1" dirty="0">
                <a:cs typeface="Arial" panose="020B0604020202020204" pitchFamily="34" charset="0"/>
              </a:rPr>
              <a:t>70</a:t>
            </a:r>
            <a:r>
              <a:rPr lang="es-MX" sz="1300" dirty="0">
                <a:cs typeface="Arial" panose="020B0604020202020204" pitchFamily="34" charset="0"/>
              </a:rPr>
              <a:t> casos en este segundo periodo y se logró </a:t>
            </a:r>
            <a:r>
              <a:rPr lang="es-MX" sz="1300" b="1" dirty="0">
                <a:solidFill>
                  <a:schemeClr val="accent4">
                    <a:lumMod val="75000"/>
                  </a:schemeClr>
                </a:solidFill>
                <a:cs typeface="Arial" panose="020B0604020202020204" pitchFamily="34" charset="0"/>
              </a:rPr>
              <a:t>650 casos con resolución de la casa consular</a:t>
            </a:r>
            <a:r>
              <a:rPr lang="es-MX" sz="1300" dirty="0">
                <a:cs typeface="Arial" panose="020B0604020202020204" pitchFamily="34" charset="0"/>
              </a:rPr>
              <a:t>, </a:t>
            </a:r>
            <a:r>
              <a:rPr lang="es-ES" sz="1300" dirty="0">
                <a:cs typeface="Arial" panose="020B0604020202020204" pitchFamily="34" charset="0"/>
              </a:rPr>
              <a:t>generando un </a:t>
            </a:r>
            <a:r>
              <a:rPr lang="es-ES" sz="1300" u="sng" dirty="0">
                <a:cs typeface="Arial" panose="020B0604020202020204" pitchFamily="34" charset="0"/>
              </a:rPr>
              <a:t>avance acumulado </a:t>
            </a:r>
            <a:r>
              <a:rPr lang="es-ES" sz="1300" dirty="0">
                <a:cs typeface="Arial" panose="020B0604020202020204" pitchFamily="34" charset="0"/>
              </a:rPr>
              <a:t>del </a:t>
            </a:r>
            <a:r>
              <a:rPr lang="es-ES" sz="1300" b="1" dirty="0">
                <a:solidFill>
                  <a:schemeClr val="accent4">
                    <a:lumMod val="75000"/>
                  </a:schemeClr>
                </a:solidFill>
                <a:cs typeface="Arial" panose="020B0604020202020204" pitchFamily="34" charset="0"/>
              </a:rPr>
              <a:t>928.57%.</a:t>
            </a:r>
          </a:p>
          <a:p>
            <a:pPr algn="just">
              <a:buClr>
                <a:srgbClr val="C00000"/>
              </a:buClr>
              <a:defRPr/>
            </a:pPr>
            <a:endParaRPr lang="es-MX" sz="1300" dirty="0">
              <a:cs typeface="Arial" panose="020B0604020202020204" pitchFamily="34" charset="0"/>
            </a:endParaRPr>
          </a:p>
          <a:p>
            <a:pPr algn="just">
              <a:buClr>
                <a:srgbClr val="C00000"/>
              </a:buClr>
              <a:defRPr/>
            </a:pPr>
            <a:r>
              <a:rPr lang="es-MX" sz="1300" dirty="0">
                <a:cs typeface="Arial" panose="020B0604020202020204" pitchFamily="34" charset="0"/>
              </a:rPr>
              <a:t>No se tenía programado hermanamiento </a:t>
            </a:r>
            <a:r>
              <a:rPr lang="es-MX" sz="1200" dirty="0"/>
              <a:t>generando un </a:t>
            </a:r>
            <a:r>
              <a:rPr lang="es-MX" sz="1300" b="1" dirty="0">
                <a:solidFill>
                  <a:schemeClr val="accent4">
                    <a:lumMod val="75000"/>
                  </a:schemeClr>
                </a:solidFill>
                <a:cs typeface="Arial" panose="020B0604020202020204" pitchFamily="34" charset="0"/>
              </a:rPr>
              <a:t>avance</a:t>
            </a:r>
            <a:r>
              <a:rPr lang="es-MX" sz="1200" b="1" dirty="0"/>
              <a:t> </a:t>
            </a:r>
            <a:r>
              <a:rPr lang="es-MX" sz="1200" dirty="0"/>
              <a:t>del </a:t>
            </a:r>
            <a:r>
              <a:rPr lang="es-MX" sz="1300" b="1" dirty="0">
                <a:solidFill>
                  <a:schemeClr val="accent4">
                    <a:lumMod val="75000"/>
                  </a:schemeClr>
                </a:solidFill>
                <a:cs typeface="Arial" panose="020B0604020202020204" pitchFamily="34" charset="0"/>
              </a:rPr>
              <a:t>0%</a:t>
            </a:r>
            <a:r>
              <a:rPr lang="es-MX" sz="1200" b="1" dirty="0">
                <a:solidFill>
                  <a:srgbClr val="C00000"/>
                </a:solidFill>
              </a:rPr>
              <a:t> </a:t>
            </a:r>
            <a:r>
              <a:rPr lang="es-MX" sz="1200" dirty="0"/>
              <a:t>en</a:t>
            </a:r>
            <a:r>
              <a:rPr lang="es-MX" sz="1200" b="1" dirty="0">
                <a:solidFill>
                  <a:srgbClr val="C00000"/>
                </a:solidFill>
              </a:rPr>
              <a:t> </a:t>
            </a:r>
            <a:r>
              <a:rPr lang="es-MX" sz="1300" b="1" dirty="0">
                <a:solidFill>
                  <a:schemeClr val="accent4">
                    <a:lumMod val="75000"/>
                  </a:schemeClr>
                </a:solidFill>
                <a:cs typeface="Arial" panose="020B0604020202020204" pitchFamily="34" charset="0"/>
              </a:rPr>
              <a:t>hermanamientos formalizados</a:t>
            </a:r>
            <a:r>
              <a:rPr lang="es-MX" sz="1200" dirty="0"/>
              <a:t>. </a:t>
            </a:r>
            <a:r>
              <a:rPr lang="es-MX" sz="1300" dirty="0"/>
              <a:t>Debido a que la Secretaría Municipal de Turismo no formalizó hermanamientos en este trimestre.</a:t>
            </a:r>
            <a:endParaRPr lang="es-ES" sz="1300" b="1" dirty="0">
              <a:solidFill>
                <a:schemeClr val="accent4">
                  <a:lumMod val="75000"/>
                </a:schemeClr>
              </a:solidFill>
              <a:cs typeface="Arial" panose="020B0604020202020204" pitchFamily="34" charset="0"/>
            </a:endParaRPr>
          </a:p>
        </p:txBody>
      </p:sp>
      <p:graphicFrame>
        <p:nvGraphicFramePr>
          <p:cNvPr id="9" name="Gráfico 8">
            <a:extLst>
              <a:ext uri="{FF2B5EF4-FFF2-40B4-BE49-F238E27FC236}">
                <a16:creationId xmlns:a16="http://schemas.microsoft.com/office/drawing/2014/main" id="{732F0D9C-69F5-4111-AACD-DDB40E6F841E}"/>
              </a:ext>
            </a:extLst>
          </p:cNvPr>
          <p:cNvGraphicFramePr>
            <a:graphicFrameLocks/>
          </p:cNvGraphicFramePr>
          <p:nvPr>
            <p:extLst>
              <p:ext uri="{D42A27DB-BD31-4B8C-83A1-F6EECF244321}">
                <p14:modId xmlns:p14="http://schemas.microsoft.com/office/powerpoint/2010/main" val="463246568"/>
              </p:ext>
            </p:extLst>
          </p:nvPr>
        </p:nvGraphicFramePr>
        <p:xfrm>
          <a:off x="629883" y="3504259"/>
          <a:ext cx="4613131" cy="3353741"/>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2" name="Gráfico 11">
            <a:extLst>
              <a:ext uri="{FF2B5EF4-FFF2-40B4-BE49-F238E27FC236}">
                <a16:creationId xmlns:a16="http://schemas.microsoft.com/office/drawing/2014/main" id="{5C8476C4-9924-42B3-8094-A3E23E783F0A}"/>
              </a:ext>
            </a:extLst>
          </p:cNvPr>
          <p:cNvGraphicFramePr>
            <a:graphicFrameLocks/>
          </p:cNvGraphicFramePr>
          <p:nvPr>
            <p:extLst>
              <p:ext uri="{D42A27DB-BD31-4B8C-83A1-F6EECF244321}">
                <p14:modId xmlns:p14="http://schemas.microsoft.com/office/powerpoint/2010/main" val="3214674840"/>
              </p:ext>
            </p:extLst>
          </p:nvPr>
        </p:nvGraphicFramePr>
        <p:xfrm>
          <a:off x="5915750" y="4354684"/>
          <a:ext cx="5617940" cy="2503316"/>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2866265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E7EF5F-6E35-278C-D43A-26BB6A802253}"/>
            </a:ext>
          </a:extLst>
        </p:cNvPr>
        <p:cNvGrpSpPr/>
        <p:nvPr/>
      </p:nvGrpSpPr>
      <p:grpSpPr>
        <a:xfrm>
          <a:off x="0" y="0"/>
          <a:ext cx="0" cy="0"/>
          <a:chOff x="0" y="0"/>
          <a:chExt cx="0" cy="0"/>
        </a:xfrm>
      </p:grpSpPr>
      <p:pic>
        <p:nvPicPr>
          <p:cNvPr id="3" name="Imagen 2">
            <a:extLst>
              <a:ext uri="{FF2B5EF4-FFF2-40B4-BE49-F238E27FC236}">
                <a16:creationId xmlns:a16="http://schemas.microsoft.com/office/drawing/2014/main" id="{7CF9E010-46BB-E5DC-1A0D-7C832110F6F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Rectángulo 1">
            <a:extLst>
              <a:ext uri="{FF2B5EF4-FFF2-40B4-BE49-F238E27FC236}">
                <a16:creationId xmlns:a16="http://schemas.microsoft.com/office/drawing/2014/main" id="{01F8257E-8E34-D402-768A-769F6EA29433}"/>
              </a:ext>
            </a:extLst>
          </p:cNvPr>
          <p:cNvSpPr/>
          <p:nvPr/>
        </p:nvSpPr>
        <p:spPr>
          <a:xfrm>
            <a:off x="5465040" y="1867191"/>
            <a:ext cx="6476638" cy="978729"/>
          </a:xfrm>
          <a:prstGeom prst="rect">
            <a:avLst/>
          </a:prstGeom>
        </p:spPr>
        <p:txBody>
          <a:bodyPr wrap="square">
            <a:spAutoFit/>
          </a:bodyPr>
          <a:ls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s-MX" sz="3200" b="1" i="0" strike="noStrike" kern="1200" cap="none" spc="0" normalizeH="0" baseline="0" noProof="0" dirty="0">
                <a:ln>
                  <a:noFill/>
                </a:ln>
                <a:effectLst>
                  <a:outerShdw blurRad="38100" dist="38100" dir="2700000" algn="tl">
                    <a:srgbClr val="000000">
                      <a:alpha val="43137"/>
                    </a:srgbClr>
                  </a:outerShdw>
                </a:effectLst>
                <a:uLnTx/>
                <a:uFillTx/>
                <a:latin typeface="Century Gothic" panose="020B0502020202020204" pitchFamily="34" charset="0"/>
              </a:rPr>
              <a:t>CASOS CON RESOLUCIÓN DE LA CASA CONSULAR</a:t>
            </a:r>
            <a:endParaRPr kumimoji="0" lang="es-ES_tradnl" sz="3200" b="0" i="0" strike="noStrike" kern="1200" cap="none" spc="0" normalizeH="0" baseline="0" noProof="0" dirty="0">
              <a:ln>
                <a:noFill/>
              </a:ln>
              <a:effectLst>
                <a:outerShdw blurRad="38100" dist="38100" dir="2700000" algn="tl">
                  <a:srgbClr val="000000">
                    <a:alpha val="43137"/>
                  </a:srgbClr>
                </a:outerShdw>
              </a:effectLst>
              <a:uLnTx/>
              <a:uFillTx/>
              <a:latin typeface="Century Gothic" panose="020B0502020202020204" pitchFamily="34" charset="0"/>
            </a:endParaRPr>
          </a:p>
        </p:txBody>
      </p:sp>
      <p:sp>
        <p:nvSpPr>
          <p:cNvPr id="4" name="CuadroTexto 3">
            <a:extLst>
              <a:ext uri="{FF2B5EF4-FFF2-40B4-BE49-F238E27FC236}">
                <a16:creationId xmlns:a16="http://schemas.microsoft.com/office/drawing/2014/main" id="{5D8FCD41-3072-950B-31BA-FF0B7ACF86C5}"/>
              </a:ext>
            </a:extLst>
          </p:cNvPr>
          <p:cNvSpPr txBox="1"/>
          <p:nvPr/>
        </p:nvSpPr>
        <p:spPr>
          <a:xfrm>
            <a:off x="5946281" y="3197442"/>
            <a:ext cx="5416989" cy="1815882"/>
          </a:xfrm>
          <a:prstGeom prst="rect">
            <a:avLst/>
          </a:prstGeom>
          <a:noFill/>
        </p:spPr>
        <p:txBody>
          <a:bodyPr wrap="square">
            <a:spAutoFit/>
          </a:bodyPr>
          <a:lstStyle/>
          <a:p>
            <a:pPr algn="just">
              <a:buNone/>
            </a:pPr>
            <a:r>
              <a:rPr lang="es-MX" sz="1600" dirty="0"/>
              <a:t>Durante el periodo reportado, se atendió un total de </a:t>
            </a:r>
            <a:r>
              <a:rPr lang="es-MX" sz="1600" b="1" dirty="0"/>
              <a:t>650 casos</a:t>
            </a:r>
            <a:r>
              <a:rPr lang="es-MX" sz="1600" dirty="0"/>
              <a:t>, de los cuales </a:t>
            </a:r>
            <a:r>
              <a:rPr lang="es-MX" sz="1600" b="1" dirty="0"/>
              <a:t>175</a:t>
            </a:r>
            <a:r>
              <a:rPr lang="es-MX" sz="1600" dirty="0"/>
              <a:t> correspondieron a </a:t>
            </a:r>
            <a:r>
              <a:rPr lang="es-MX" sz="1600" b="1" dirty="0"/>
              <a:t>reportes policiales</a:t>
            </a:r>
            <a:r>
              <a:rPr lang="es-MX" sz="1600" dirty="0"/>
              <a:t>, </a:t>
            </a:r>
            <a:r>
              <a:rPr lang="es-MX" sz="1600" b="1" dirty="0"/>
              <a:t>464</a:t>
            </a:r>
            <a:r>
              <a:rPr lang="es-MX" sz="1600" dirty="0"/>
              <a:t> fueron canalizados a los </a:t>
            </a:r>
            <a:r>
              <a:rPr lang="es-MX" sz="1600" b="1" dirty="0"/>
              <a:t>Juzgados Cívicos</a:t>
            </a:r>
            <a:r>
              <a:rPr lang="es-MX" sz="1600" dirty="0"/>
              <a:t> para su debido seguimiento, y </a:t>
            </a:r>
            <a:r>
              <a:rPr lang="es-MX" sz="1600" b="1" dirty="0"/>
              <a:t>11 casos involucraron detenciones efectuadas en el aeropuerto</a:t>
            </a:r>
            <a:r>
              <a:rPr lang="es-MX" sz="1600" dirty="0"/>
              <a:t>. Esta información refleja el trabajo coordinado y la atención oportuna brindada para nuestros turistas que llegan a nuestro destino.</a:t>
            </a:r>
          </a:p>
        </p:txBody>
      </p:sp>
      <p:grpSp>
        <p:nvGrpSpPr>
          <p:cNvPr id="9" name="Grupo 8">
            <a:extLst>
              <a:ext uri="{FF2B5EF4-FFF2-40B4-BE49-F238E27FC236}">
                <a16:creationId xmlns:a16="http://schemas.microsoft.com/office/drawing/2014/main" id="{0722658B-9EBB-6FA1-B21F-F11E16B2EAFA}"/>
              </a:ext>
            </a:extLst>
          </p:cNvPr>
          <p:cNvGrpSpPr/>
          <p:nvPr/>
        </p:nvGrpSpPr>
        <p:grpSpPr>
          <a:xfrm>
            <a:off x="587057" y="1320497"/>
            <a:ext cx="4829400" cy="4795222"/>
            <a:chOff x="431089" y="852542"/>
            <a:chExt cx="3815264" cy="5142899"/>
          </a:xfrm>
        </p:grpSpPr>
        <p:pic>
          <p:nvPicPr>
            <p:cNvPr id="5" name="Imagen 4">
              <a:extLst>
                <a:ext uri="{FF2B5EF4-FFF2-40B4-BE49-F238E27FC236}">
                  <a16:creationId xmlns:a16="http://schemas.microsoft.com/office/drawing/2014/main" id="{8C17A87A-323E-2AE0-B742-D44CF81AD6D3}"/>
                </a:ext>
              </a:extLst>
            </p:cNvPr>
            <p:cNvPicPr>
              <a:picLocks noChangeAspect="1"/>
            </p:cNvPicPr>
            <p:nvPr/>
          </p:nvPicPr>
          <p:blipFill>
            <a:blip r:embed="rId4"/>
            <a:srcRect b="24863"/>
            <a:stretch>
              <a:fillRect/>
            </a:stretch>
          </p:blipFill>
          <p:spPr>
            <a:xfrm>
              <a:off x="431089" y="852543"/>
              <a:ext cx="1928813" cy="2576457"/>
            </a:xfrm>
            <a:prstGeom prst="rect">
              <a:avLst/>
            </a:prstGeom>
          </p:spPr>
        </p:pic>
        <p:pic>
          <p:nvPicPr>
            <p:cNvPr id="6" name="Imagen 5">
              <a:extLst>
                <a:ext uri="{FF2B5EF4-FFF2-40B4-BE49-F238E27FC236}">
                  <a16:creationId xmlns:a16="http://schemas.microsoft.com/office/drawing/2014/main" id="{FDB8907D-F910-F420-0530-650784594A56}"/>
                </a:ext>
              </a:extLst>
            </p:cNvPr>
            <p:cNvPicPr>
              <a:picLocks noChangeAspect="1"/>
            </p:cNvPicPr>
            <p:nvPr/>
          </p:nvPicPr>
          <p:blipFill>
            <a:blip r:embed="rId5"/>
            <a:stretch>
              <a:fillRect/>
            </a:stretch>
          </p:blipFill>
          <p:spPr>
            <a:xfrm>
              <a:off x="2355921" y="852542"/>
              <a:ext cx="1890432" cy="2576457"/>
            </a:xfrm>
            <a:prstGeom prst="rect">
              <a:avLst/>
            </a:prstGeom>
          </p:spPr>
        </p:pic>
        <p:pic>
          <p:nvPicPr>
            <p:cNvPr id="7" name="Imagen 6">
              <a:extLst>
                <a:ext uri="{FF2B5EF4-FFF2-40B4-BE49-F238E27FC236}">
                  <a16:creationId xmlns:a16="http://schemas.microsoft.com/office/drawing/2014/main" id="{4B610F5B-041C-5FC3-A3E1-E7D52D562D38}"/>
                </a:ext>
              </a:extLst>
            </p:cNvPr>
            <p:cNvPicPr>
              <a:picLocks noChangeAspect="1"/>
            </p:cNvPicPr>
            <p:nvPr/>
          </p:nvPicPr>
          <p:blipFill>
            <a:blip r:embed="rId6"/>
            <a:stretch>
              <a:fillRect/>
            </a:stretch>
          </p:blipFill>
          <p:spPr>
            <a:xfrm>
              <a:off x="431089" y="3428998"/>
              <a:ext cx="1924832" cy="2566443"/>
            </a:xfrm>
            <a:prstGeom prst="rect">
              <a:avLst/>
            </a:prstGeom>
          </p:spPr>
        </p:pic>
        <p:pic>
          <p:nvPicPr>
            <p:cNvPr id="8" name="Imagen 7">
              <a:extLst>
                <a:ext uri="{FF2B5EF4-FFF2-40B4-BE49-F238E27FC236}">
                  <a16:creationId xmlns:a16="http://schemas.microsoft.com/office/drawing/2014/main" id="{0CD119A6-8CDA-5E57-3DBE-31748C109954}"/>
                </a:ext>
              </a:extLst>
            </p:cNvPr>
            <p:cNvPicPr>
              <a:picLocks noChangeAspect="1"/>
            </p:cNvPicPr>
            <p:nvPr/>
          </p:nvPicPr>
          <p:blipFill>
            <a:blip r:embed="rId7"/>
            <a:srcRect b="25155"/>
            <a:stretch>
              <a:fillRect/>
            </a:stretch>
          </p:blipFill>
          <p:spPr>
            <a:xfrm>
              <a:off x="2355921" y="3428999"/>
              <a:ext cx="1890432" cy="2566442"/>
            </a:xfrm>
            <a:prstGeom prst="rect">
              <a:avLst/>
            </a:prstGeom>
          </p:spPr>
        </p:pic>
      </p:grpSp>
    </p:spTree>
    <p:extLst>
      <p:ext uri="{BB962C8B-B14F-4D97-AF65-F5344CB8AC3E}">
        <p14:creationId xmlns:p14="http://schemas.microsoft.com/office/powerpoint/2010/main" val="138948925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D271B23D-A153-8A04-7A46-3739B4A7299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9" name="Rectángulo 8">
            <a:extLst>
              <a:ext uri="{FF2B5EF4-FFF2-40B4-BE49-F238E27FC236}">
                <a16:creationId xmlns:a16="http://schemas.microsoft.com/office/drawing/2014/main" id="{93660083-018D-4F9E-81A3-A28562A81E90}"/>
              </a:ext>
            </a:extLst>
          </p:cNvPr>
          <p:cNvSpPr/>
          <p:nvPr/>
        </p:nvSpPr>
        <p:spPr>
          <a:xfrm>
            <a:off x="1790989" y="1244554"/>
            <a:ext cx="8610021" cy="461665"/>
          </a:xfrm>
          <a:prstGeom prst="rect">
            <a:avLst/>
          </a:prstGeom>
          <a:noFill/>
        </p:spPr>
        <p:txBody>
          <a:bodyPr wrap="squar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4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ea typeface="+mn-ea"/>
                <a:cs typeface="+mn-cs"/>
              </a:rPr>
              <a:t>Evidencias Fotográficas</a:t>
            </a:r>
          </a:p>
        </p:txBody>
      </p:sp>
      <p:pic>
        <p:nvPicPr>
          <p:cNvPr id="1026" name="Picture 2" descr="Puede ser una imagen de 8 personas, Times Square y texto">
            <a:extLst>
              <a:ext uri="{FF2B5EF4-FFF2-40B4-BE49-F238E27FC236}">
                <a16:creationId xmlns:a16="http://schemas.microsoft.com/office/drawing/2014/main" id="{6672233F-8EE3-F8A3-F4A5-C36F19B43CEF}"/>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16890"/>
          <a:stretch>
            <a:fillRect/>
          </a:stretch>
        </p:blipFill>
        <p:spPr bwMode="auto">
          <a:xfrm>
            <a:off x="295279" y="1725884"/>
            <a:ext cx="3752255" cy="2105224"/>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Puede ser una imagen de 9 personas, ropa deportiva y playa">
            <a:extLst>
              <a:ext uri="{FF2B5EF4-FFF2-40B4-BE49-F238E27FC236}">
                <a16:creationId xmlns:a16="http://schemas.microsoft.com/office/drawing/2014/main" id="{1CD3BF41-AFB9-B78E-929C-2E86E525886B}"/>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22588" b="27529"/>
          <a:stretch>
            <a:fillRect/>
          </a:stretch>
        </p:blipFill>
        <p:spPr bwMode="auto">
          <a:xfrm>
            <a:off x="9016517" y="1706218"/>
            <a:ext cx="2888033" cy="2113599"/>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Puede ser una imagen de 6 personas y texto">
            <a:extLst>
              <a:ext uri="{FF2B5EF4-FFF2-40B4-BE49-F238E27FC236}">
                <a16:creationId xmlns:a16="http://schemas.microsoft.com/office/drawing/2014/main" id="{B6510716-AFBB-30E6-5DDB-4DDBA84A0CFD}"/>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t="25323" b="11698"/>
          <a:stretch>
            <a:fillRect/>
          </a:stretch>
        </p:blipFill>
        <p:spPr bwMode="auto">
          <a:xfrm>
            <a:off x="6615953" y="1715193"/>
            <a:ext cx="2507062" cy="2105225"/>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Puede ser una imagen de 2 personas y texto que dice &quot;CUR. ONF B8VA MAIVOY A CEX DIMS 100s GEIC EIB II FORO IBEROA IBEROAMERICANO TURISMO SANTAMARTA COLOMBIA.CO கசயகடள் EL PAIS PAISDEL LA BELLEZA DE&quot;">
            <a:extLst>
              <a:ext uri="{FF2B5EF4-FFF2-40B4-BE49-F238E27FC236}">
                <a16:creationId xmlns:a16="http://schemas.microsoft.com/office/drawing/2014/main" id="{2E9DB276-7066-BFAA-2500-F2E3128F58D6}"/>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t="19765" b="14510"/>
          <a:stretch>
            <a:fillRect/>
          </a:stretch>
        </p:blipFill>
        <p:spPr bwMode="auto">
          <a:xfrm>
            <a:off x="3945108" y="1706217"/>
            <a:ext cx="2670846" cy="2340569"/>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Puede ser una imagen de 1 persona y multitud">
            <a:extLst>
              <a:ext uri="{FF2B5EF4-FFF2-40B4-BE49-F238E27FC236}">
                <a16:creationId xmlns:a16="http://schemas.microsoft.com/office/drawing/2014/main" id="{086C27CC-C62B-5C74-13E2-801915AB50E9}"/>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b="24899"/>
          <a:stretch>
            <a:fillRect/>
          </a:stretch>
        </p:blipFill>
        <p:spPr bwMode="auto">
          <a:xfrm>
            <a:off x="3509670" y="3819818"/>
            <a:ext cx="4417433" cy="2235914"/>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Puede ser una imagen de 7 personas y texto que dice &quot;NITO JUÁREZ 01d SFCRETARIANLRAEIPAI LNKCPN 13y14deJunio 14 13 Junio 2025 ELMAR 1DÍADEPESCA 1DÍA DE PESCA SEDARI SECRETARIADL ۷۷ QR ASOCIADOS NÁUTICOS ROO HacRTnAK uuH ORMA TUTODEL ORTE 男 男体 休 antai IGIRI BAR MyMedicalVacations MedicalVacations Medical Vacations My LUC LU 0 $2 mic 000 ic 500 Jol! LolRoger Roger こTち/東税オリーが。 itar SCADI ANYEE 13y14deJunio 14de Junio 1DÍA 1DIADEPESCA DE PESCA&quot;">
            <a:extLst>
              <a:ext uri="{FF2B5EF4-FFF2-40B4-BE49-F238E27FC236}">
                <a16:creationId xmlns:a16="http://schemas.microsoft.com/office/drawing/2014/main" id="{9B9EBB39-A6EA-676F-BB93-19B724FFB1FA}"/>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927103" y="3818033"/>
            <a:ext cx="3977447" cy="2235915"/>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Puede ser una imagen de 10 personas, estrado y texto">
            <a:extLst>
              <a:ext uri="{FF2B5EF4-FFF2-40B4-BE49-F238E27FC236}">
                <a16:creationId xmlns:a16="http://schemas.microsoft.com/office/drawing/2014/main" id="{1980172A-6C51-9E40-9C13-E1FA6A73D4DE}"/>
              </a:ext>
            </a:extLst>
          </p:cNvPr>
          <p:cNvPicPr>
            <a:picLocks noChangeAspect="1" noChangeArrowheads="1"/>
          </p:cNvPicPr>
          <p:nvPr/>
        </p:nvPicPr>
        <p:blipFill rotWithShape="1">
          <a:blip r:embed="rId10">
            <a:extLst>
              <a:ext uri="{28A0092B-C50C-407E-A947-70E740481C1C}">
                <a14:useLocalDpi xmlns:a14="http://schemas.microsoft.com/office/drawing/2010/main" val="0"/>
              </a:ext>
            </a:extLst>
          </a:blip>
          <a:srcRect t="25166" b="26745"/>
          <a:stretch>
            <a:fillRect/>
          </a:stretch>
        </p:blipFill>
        <p:spPr bwMode="auto">
          <a:xfrm>
            <a:off x="287450" y="3831108"/>
            <a:ext cx="3222220" cy="22228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28379358"/>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3641</TotalTime>
  <Words>1372</Words>
  <Application>Microsoft Macintosh PowerPoint</Application>
  <PresentationFormat>Panorámica</PresentationFormat>
  <Paragraphs>95</Paragraphs>
  <Slides>10</Slides>
  <Notes>5</Notes>
  <HiddenSlides>0</HiddenSlides>
  <MMClips>0</MMClips>
  <ScaleCrop>false</ScaleCrop>
  <HeadingPairs>
    <vt:vector size="6" baseType="variant">
      <vt:variant>
        <vt:lpstr>Fuentes usadas</vt:lpstr>
      </vt:variant>
      <vt:variant>
        <vt:i4>5</vt:i4>
      </vt:variant>
      <vt:variant>
        <vt:lpstr>Tema</vt:lpstr>
      </vt:variant>
      <vt:variant>
        <vt:i4>2</vt:i4>
      </vt:variant>
      <vt:variant>
        <vt:lpstr>Títulos de diapositiva</vt:lpstr>
      </vt:variant>
      <vt:variant>
        <vt:i4>10</vt:i4>
      </vt:variant>
    </vt:vector>
  </HeadingPairs>
  <TitlesOfParts>
    <vt:vector size="17" baseType="lpstr">
      <vt:lpstr>Arial</vt:lpstr>
      <vt:lpstr>Arial Black</vt:lpstr>
      <vt:lpstr>Calibri</vt:lpstr>
      <vt:lpstr>Calibri Light</vt:lpstr>
      <vt:lpstr>Century Gothic</vt:lpstr>
      <vt:lpstr>Tema de Office</vt:lpstr>
      <vt:lpstr>1_Tema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Alma</dc:creator>
  <cp:lastModifiedBy>Microsoft Office User</cp:lastModifiedBy>
  <cp:revision>55</cp:revision>
  <dcterms:created xsi:type="dcterms:W3CDTF">2023-04-26T16:39:07Z</dcterms:created>
  <dcterms:modified xsi:type="dcterms:W3CDTF">2025-07-28T17:27:42Z</dcterms:modified>
</cp:coreProperties>
</file>